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71" r:id="rId4"/>
    <p:sldId id="265" r:id="rId5"/>
    <p:sldId id="264" r:id="rId6"/>
    <p:sldId id="263" r:id="rId7"/>
    <p:sldId id="262" r:id="rId8"/>
    <p:sldId id="260" r:id="rId9"/>
    <p:sldId id="261" r:id="rId10"/>
    <p:sldId id="259" r:id="rId11"/>
    <p:sldId id="270" r:id="rId12"/>
    <p:sldId id="258" r:id="rId13"/>
    <p:sldId id="266" r:id="rId14"/>
    <p:sldId id="272" r:id="rId15"/>
    <p:sldId id="273" r:id="rId16"/>
    <p:sldId id="267" r:id="rId17"/>
    <p:sldId id="274" r:id="rId18"/>
    <p:sldId id="275" r:id="rId19"/>
    <p:sldId id="268" r:id="rId20"/>
    <p:sldId id="276" r:id="rId21"/>
    <p:sldId id="277" r:id="rId22"/>
    <p:sldId id="278" r:id="rId23"/>
    <p:sldId id="280" r:id="rId24"/>
    <p:sldId id="269" r:id="rId25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0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6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7.bin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8.bin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9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567825896762905E-2"/>
          <c:y val="7.407407407407407E-2"/>
          <c:w val="0.90376618547681375"/>
          <c:h val="0.858850247885681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Hoja1!$D$46</c:f>
              <c:strCache>
                <c:ptCount val="1"/>
                <c:pt idx="0">
                  <c:v>Hb/km2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4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5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2.5000000000000046E-2"/>
                  <c:y val="-4.6296296296296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555555555555516E-2"/>
                  <c:y val="-3.7037037037037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9444444444444445E-2"/>
                  <c:y val="-4.1666666666666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4999999999999897E-2"/>
                  <c:y val="-5.5555555555555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700" baseline="0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Hoja1!$C$47:$C$50</c:f>
              <c:strCache>
                <c:ptCount val="4"/>
                <c:pt idx="0">
                  <c:v>Territorio</c:v>
                </c:pt>
                <c:pt idx="1">
                  <c:v>Valladolid</c:v>
                </c:pt>
                <c:pt idx="2">
                  <c:v>Castilla y León</c:v>
                </c:pt>
                <c:pt idx="3">
                  <c:v>España</c:v>
                </c:pt>
              </c:strCache>
            </c:strRef>
          </c:cat>
          <c:val>
            <c:numRef>
              <c:f>Hoja1!$D$47:$D$50</c:f>
              <c:numCache>
                <c:formatCode>General</c:formatCode>
                <c:ptCount val="4"/>
                <c:pt idx="0">
                  <c:v>8.76</c:v>
                </c:pt>
                <c:pt idx="1">
                  <c:v>64.88</c:v>
                </c:pt>
                <c:pt idx="2">
                  <c:v>26.7</c:v>
                </c:pt>
                <c:pt idx="3">
                  <c:v>92.1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7871616"/>
        <c:axId val="210540160"/>
        <c:axId val="0"/>
      </c:bar3DChart>
      <c:catAx>
        <c:axId val="1178716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ES"/>
          </a:p>
        </c:txPr>
        <c:crossAx val="210540160"/>
        <c:crosses val="autoZero"/>
        <c:auto val="1"/>
        <c:lblAlgn val="ctr"/>
        <c:lblOffset val="100"/>
        <c:noMultiLvlLbl val="0"/>
      </c:catAx>
      <c:valAx>
        <c:axId val="2105401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ES"/>
          </a:p>
        </c:txPr>
        <c:crossAx val="117871616"/>
        <c:crosses val="autoZero"/>
        <c:crossBetween val="between"/>
      </c:valAx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Hoja9!$B$1</c:f>
              <c:strCache>
                <c:ptCount val="1"/>
                <c:pt idx="0">
                  <c:v>Local</c:v>
                </c:pt>
              </c:strCache>
            </c:strRef>
          </c:tx>
          <c:invertIfNegative val="0"/>
          <c:cat>
            <c:strRef>
              <c:f>Hoja9!$A$2:$A$9</c:f>
              <c:strCache>
                <c:ptCount val="8"/>
                <c:pt idx="0">
                  <c:v>Incremento de especialidades médicas</c:v>
                </c:pt>
                <c:pt idx="1">
                  <c:v>Acceso wifi gratis</c:v>
                </c:pt>
                <c:pt idx="2">
                  <c:v>Formación reglada</c:v>
                </c:pt>
                <c:pt idx="3">
                  <c:v>Seguridad</c:v>
                </c:pt>
                <c:pt idx="4">
                  <c:v>Centros de día</c:v>
                </c:pt>
                <c:pt idx="5">
                  <c:v>Simplificación trámites administrativos</c:v>
                </c:pt>
                <c:pt idx="6">
                  <c:v>Dinamización economía local</c:v>
                </c:pt>
                <c:pt idx="7">
                  <c:v>Acceso a internet</c:v>
                </c:pt>
              </c:strCache>
            </c:strRef>
          </c:cat>
          <c:val>
            <c:numRef>
              <c:f>Hoja9!$B$2:$B$9</c:f>
              <c:numCache>
                <c:formatCode>General</c:formatCode>
                <c:ptCount val="8"/>
                <c:pt idx="1">
                  <c:v>1</c:v>
                </c:pt>
                <c:pt idx="3">
                  <c:v>1</c:v>
                </c:pt>
                <c:pt idx="4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Hoja9!$C$1</c:f>
              <c:strCache>
                <c:ptCount val="1"/>
                <c:pt idx="0">
                  <c:v>Provincia</c:v>
                </c:pt>
              </c:strCache>
            </c:strRef>
          </c:tx>
          <c:spPr>
            <a:solidFill>
              <a:srgbClr val="4BACC6"/>
            </a:solidFill>
          </c:spPr>
          <c:invertIfNegative val="0"/>
          <c:cat>
            <c:strRef>
              <c:f>Hoja9!$A$2:$A$9</c:f>
              <c:strCache>
                <c:ptCount val="8"/>
                <c:pt idx="0">
                  <c:v>Incremento de especialidades médicas</c:v>
                </c:pt>
                <c:pt idx="1">
                  <c:v>Acceso wifi gratis</c:v>
                </c:pt>
                <c:pt idx="2">
                  <c:v>Formación reglada</c:v>
                </c:pt>
                <c:pt idx="3">
                  <c:v>Seguridad</c:v>
                </c:pt>
                <c:pt idx="4">
                  <c:v>Centros de día</c:v>
                </c:pt>
                <c:pt idx="5">
                  <c:v>Simplificación trámites administrativos</c:v>
                </c:pt>
                <c:pt idx="6">
                  <c:v>Dinamización economía local</c:v>
                </c:pt>
                <c:pt idx="7">
                  <c:v>Acceso a internet</c:v>
                </c:pt>
              </c:strCache>
            </c:strRef>
          </c:cat>
          <c:val>
            <c:numRef>
              <c:f>Hoja9!$C$2:$C$9</c:f>
              <c:numCache>
                <c:formatCode>General</c:formatCode>
                <c:ptCount val="8"/>
                <c:pt idx="5">
                  <c:v>1</c:v>
                </c:pt>
                <c:pt idx="7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Hoja9!$D$1</c:f>
              <c:strCache>
                <c:ptCount val="1"/>
                <c:pt idx="0">
                  <c:v>Autonómica</c:v>
                </c:pt>
              </c:strCache>
            </c:strRef>
          </c:tx>
          <c:invertIfNegative val="0"/>
          <c:cat>
            <c:strRef>
              <c:f>Hoja9!$A$2:$A$9</c:f>
              <c:strCache>
                <c:ptCount val="8"/>
                <c:pt idx="0">
                  <c:v>Incremento de especialidades médicas</c:v>
                </c:pt>
                <c:pt idx="1">
                  <c:v>Acceso wifi gratis</c:v>
                </c:pt>
                <c:pt idx="2">
                  <c:v>Formación reglada</c:v>
                </c:pt>
                <c:pt idx="3">
                  <c:v>Seguridad</c:v>
                </c:pt>
                <c:pt idx="4">
                  <c:v>Centros de día</c:v>
                </c:pt>
                <c:pt idx="5">
                  <c:v>Simplificación trámites administrativos</c:v>
                </c:pt>
                <c:pt idx="6">
                  <c:v>Dinamización economía local</c:v>
                </c:pt>
                <c:pt idx="7">
                  <c:v>Acceso a internet</c:v>
                </c:pt>
              </c:strCache>
            </c:strRef>
          </c:cat>
          <c:val>
            <c:numRef>
              <c:f>Hoja9!$D$2:$D$9</c:f>
              <c:numCache>
                <c:formatCode>General</c:formatCode>
                <c:ptCount val="8"/>
                <c:pt idx="0">
                  <c:v>1</c:v>
                </c:pt>
                <c:pt idx="2">
                  <c:v>1</c:v>
                </c:pt>
                <c:pt idx="7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Hoja9!$E$1</c:f>
              <c:strCache>
                <c:ptCount val="1"/>
                <c:pt idx="0">
                  <c:v>Estatal</c:v>
                </c:pt>
              </c:strCache>
            </c:strRef>
          </c:tx>
          <c:invertIfNegative val="0"/>
          <c:cat>
            <c:strRef>
              <c:f>Hoja9!$A$2:$A$9</c:f>
              <c:strCache>
                <c:ptCount val="8"/>
                <c:pt idx="0">
                  <c:v>Incremento de especialidades médicas</c:v>
                </c:pt>
                <c:pt idx="1">
                  <c:v>Acceso wifi gratis</c:v>
                </c:pt>
                <c:pt idx="2">
                  <c:v>Formación reglada</c:v>
                </c:pt>
                <c:pt idx="3">
                  <c:v>Seguridad</c:v>
                </c:pt>
                <c:pt idx="4">
                  <c:v>Centros de día</c:v>
                </c:pt>
                <c:pt idx="5">
                  <c:v>Simplificación trámites administrativos</c:v>
                </c:pt>
                <c:pt idx="6">
                  <c:v>Dinamización economía local</c:v>
                </c:pt>
                <c:pt idx="7">
                  <c:v>Acceso a internet</c:v>
                </c:pt>
              </c:strCache>
            </c:strRef>
          </c:cat>
          <c:val>
            <c:numRef>
              <c:f>Hoja9!$E$2:$E$9</c:f>
              <c:numCache>
                <c:formatCode>General</c:formatCode>
                <c:ptCount val="8"/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9351680"/>
        <c:axId val="114160704"/>
        <c:axId val="0"/>
      </c:bar3DChart>
      <c:catAx>
        <c:axId val="1293516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itchFamily="34" charset="0"/>
              </a:defRPr>
            </a:pPr>
            <a:endParaRPr lang="es-ES"/>
          </a:p>
        </c:txPr>
        <c:crossAx val="114160704"/>
        <c:crosses val="autoZero"/>
        <c:auto val="1"/>
        <c:lblAlgn val="ctr"/>
        <c:lblOffset val="100"/>
        <c:noMultiLvlLbl val="0"/>
      </c:catAx>
      <c:valAx>
        <c:axId val="1141607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itchFamily="34" charset="0"/>
              </a:defRPr>
            </a:pPr>
            <a:endParaRPr lang="es-ES"/>
          </a:p>
        </c:txPr>
        <c:crossAx val="1293516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800" baseline="0">
              <a:latin typeface="Calibri" pitchFamily="34" charset="0"/>
            </a:defRPr>
          </a:pPr>
          <a:endParaRPr lang="es-ES"/>
        </a:p>
      </c:txPr>
    </c:legend>
    <c:plotVisOnly val="1"/>
    <c:dispBlanksAs val="gap"/>
    <c:showDLblsOverMax val="0"/>
  </c:chart>
  <c:spPr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Local</c:v>
                </c:pt>
              </c:strCache>
            </c:strRef>
          </c:tx>
          <c:invertIfNegative val="0"/>
          <c:cat>
            <c:strRef>
              <c:f>Hoja1!$A$2:$A$14</c:f>
              <c:strCache>
                <c:ptCount val="13"/>
                <c:pt idx="0">
                  <c:v>Calidad de carreteras y comunicaciones</c:v>
                </c:pt>
                <c:pt idx="1">
                  <c:v>Alumbrado público </c:v>
                </c:pt>
                <c:pt idx="2">
                  <c:v>Recogida de basuras</c:v>
                </c:pt>
                <c:pt idx="3">
                  <c:v>Abastecimiento de aguas</c:v>
                </c:pt>
                <c:pt idx="4">
                  <c:v>Sanidad </c:v>
                </c:pt>
                <c:pt idx="5">
                  <c:v>Cementerios</c:v>
                </c:pt>
                <c:pt idx="6">
                  <c:v>Plazas y jardines</c:v>
                </c:pt>
                <c:pt idx="7">
                  <c:v>Control urbanístico</c:v>
                </c:pt>
                <c:pt idx="8">
                  <c:v>Servicios sociales</c:v>
                </c:pt>
                <c:pt idx="9">
                  <c:v>Tramitación licencias explotaciones agrarias</c:v>
                </c:pt>
                <c:pt idx="10">
                  <c:v>Protección civil pequeños ayuntamientos </c:v>
                </c:pt>
                <c:pt idx="11">
                  <c:v>Residencias tercera edad</c:v>
                </c:pt>
                <c:pt idx="12">
                  <c:v>Centros de Día para personas a la 3º edad</c:v>
                </c:pt>
              </c:strCache>
            </c:strRef>
          </c:cat>
          <c:val>
            <c:numRef>
              <c:f>Hoja1!$B$2:$B$14</c:f>
              <c:numCache>
                <c:formatCode>General</c:formatCode>
                <c:ptCount val="13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Provincia</c:v>
                </c:pt>
              </c:strCache>
            </c:strRef>
          </c:tx>
          <c:spPr>
            <a:solidFill>
              <a:srgbClr val="4BACC6"/>
            </a:solidFill>
          </c:spPr>
          <c:invertIfNegative val="0"/>
          <c:cat>
            <c:strRef>
              <c:f>Hoja1!$A$2:$A$14</c:f>
              <c:strCache>
                <c:ptCount val="13"/>
                <c:pt idx="0">
                  <c:v>Calidad de carreteras y comunicaciones</c:v>
                </c:pt>
                <c:pt idx="1">
                  <c:v>Alumbrado público </c:v>
                </c:pt>
                <c:pt idx="2">
                  <c:v>Recogida de basuras</c:v>
                </c:pt>
                <c:pt idx="3">
                  <c:v>Abastecimiento de aguas</c:v>
                </c:pt>
                <c:pt idx="4">
                  <c:v>Sanidad </c:v>
                </c:pt>
                <c:pt idx="5">
                  <c:v>Cementerios</c:v>
                </c:pt>
                <c:pt idx="6">
                  <c:v>Plazas y jardines</c:v>
                </c:pt>
                <c:pt idx="7">
                  <c:v>Control urbanístico</c:v>
                </c:pt>
                <c:pt idx="8">
                  <c:v>Servicios sociales</c:v>
                </c:pt>
                <c:pt idx="9">
                  <c:v>Tramitación licencias explotaciones agrarias</c:v>
                </c:pt>
                <c:pt idx="10">
                  <c:v>Protección civil pequeños ayuntamientos </c:v>
                </c:pt>
                <c:pt idx="11">
                  <c:v>Residencias tercera edad</c:v>
                </c:pt>
                <c:pt idx="12">
                  <c:v>Centros de Día para personas a la 3º edad</c:v>
                </c:pt>
              </c:strCache>
            </c:strRef>
          </c:cat>
          <c:val>
            <c:numRef>
              <c:f>Hoja1!$C$2:$C$14</c:f>
              <c:numCache>
                <c:formatCode>General</c:formatCode>
                <c:ptCount val="13"/>
                <c:pt idx="0">
                  <c:v>1</c:v>
                </c:pt>
                <c:pt idx="10">
                  <c:v>1</c:v>
                </c:pt>
                <c:pt idx="12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Autonómica</c:v>
                </c:pt>
              </c:strCache>
            </c:strRef>
          </c:tx>
          <c:invertIfNegative val="0"/>
          <c:cat>
            <c:strRef>
              <c:f>Hoja1!$A$2:$A$14</c:f>
              <c:strCache>
                <c:ptCount val="13"/>
                <c:pt idx="0">
                  <c:v>Calidad de carreteras y comunicaciones</c:v>
                </c:pt>
                <c:pt idx="1">
                  <c:v>Alumbrado público </c:v>
                </c:pt>
                <c:pt idx="2">
                  <c:v>Recogida de basuras</c:v>
                </c:pt>
                <c:pt idx="3">
                  <c:v>Abastecimiento de aguas</c:v>
                </c:pt>
                <c:pt idx="4">
                  <c:v>Sanidad </c:v>
                </c:pt>
                <c:pt idx="5">
                  <c:v>Cementerios</c:v>
                </c:pt>
                <c:pt idx="6">
                  <c:v>Plazas y jardines</c:v>
                </c:pt>
                <c:pt idx="7">
                  <c:v>Control urbanístico</c:v>
                </c:pt>
                <c:pt idx="8">
                  <c:v>Servicios sociales</c:v>
                </c:pt>
                <c:pt idx="9">
                  <c:v>Tramitación licencias explotaciones agrarias</c:v>
                </c:pt>
                <c:pt idx="10">
                  <c:v>Protección civil pequeños ayuntamientos </c:v>
                </c:pt>
                <c:pt idx="11">
                  <c:v>Residencias tercera edad</c:v>
                </c:pt>
                <c:pt idx="12">
                  <c:v>Centros de Día para personas a la 3º edad</c:v>
                </c:pt>
              </c:strCache>
            </c:strRef>
          </c:cat>
          <c:val>
            <c:numRef>
              <c:f>Hoja1!$D$2:$D$14</c:f>
              <c:numCache>
                <c:formatCode>General</c:formatCode>
                <c:ptCount val="13"/>
                <c:pt idx="0">
                  <c:v>1</c:v>
                </c:pt>
                <c:pt idx="4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1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Estatal</c:v>
                </c:pt>
              </c:strCache>
            </c:strRef>
          </c:tx>
          <c:invertIfNegative val="0"/>
          <c:cat>
            <c:strRef>
              <c:f>Hoja1!$A$2:$A$14</c:f>
              <c:strCache>
                <c:ptCount val="13"/>
                <c:pt idx="0">
                  <c:v>Calidad de carreteras y comunicaciones</c:v>
                </c:pt>
                <c:pt idx="1">
                  <c:v>Alumbrado público </c:v>
                </c:pt>
                <c:pt idx="2">
                  <c:v>Recogida de basuras</c:v>
                </c:pt>
                <c:pt idx="3">
                  <c:v>Abastecimiento de aguas</c:v>
                </c:pt>
                <c:pt idx="4">
                  <c:v>Sanidad </c:v>
                </c:pt>
                <c:pt idx="5">
                  <c:v>Cementerios</c:v>
                </c:pt>
                <c:pt idx="6">
                  <c:v>Plazas y jardines</c:v>
                </c:pt>
                <c:pt idx="7">
                  <c:v>Control urbanístico</c:v>
                </c:pt>
                <c:pt idx="8">
                  <c:v>Servicios sociales</c:v>
                </c:pt>
                <c:pt idx="9">
                  <c:v>Tramitación licencias explotaciones agrarias</c:v>
                </c:pt>
                <c:pt idx="10">
                  <c:v>Protección civil pequeños ayuntamientos </c:v>
                </c:pt>
                <c:pt idx="11">
                  <c:v>Residencias tercera edad</c:v>
                </c:pt>
                <c:pt idx="12">
                  <c:v>Centros de Día para personas a la 3º edad</c:v>
                </c:pt>
              </c:strCache>
            </c:strRef>
          </c:cat>
          <c:val>
            <c:numRef>
              <c:f>Hoja1!$E$2:$E$14</c:f>
              <c:numCache>
                <c:formatCode>General</c:formatCode>
                <c:ptCount val="13"/>
                <c:pt idx="0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586624"/>
        <c:axId val="211788928"/>
        <c:axId val="0"/>
      </c:bar3DChart>
      <c:catAx>
        <c:axId val="122586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700" baseline="0"/>
            </a:pPr>
            <a:endParaRPr lang="es-ES"/>
          </a:p>
        </c:txPr>
        <c:crossAx val="211788928"/>
        <c:crosses val="autoZero"/>
        <c:auto val="1"/>
        <c:lblAlgn val="ctr"/>
        <c:lblOffset val="100"/>
        <c:noMultiLvlLbl val="0"/>
      </c:catAx>
      <c:valAx>
        <c:axId val="211788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/>
            </a:pPr>
            <a:endParaRPr lang="es-ES"/>
          </a:p>
        </c:txPr>
        <c:crossAx val="122586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824213011109462"/>
          <c:y val="0.54771970617766741"/>
          <c:w val="0.11402202083230162"/>
          <c:h val="0.2803995138191625"/>
        </c:manualLayout>
      </c:layout>
      <c:overlay val="0"/>
      <c:txPr>
        <a:bodyPr/>
        <a:lstStyle/>
        <a:p>
          <a:pPr>
            <a:defRPr sz="800" baseline="0"/>
          </a:pPr>
          <a:endParaRPr lang="es-ES"/>
        </a:p>
      </c:txPr>
    </c:legend>
    <c:plotVisOnly val="1"/>
    <c:dispBlanksAs val="gap"/>
    <c:showDLblsOverMax val="0"/>
  </c:chart>
  <c:spPr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Hoja2!$B$1</c:f>
              <c:strCache>
                <c:ptCount val="1"/>
                <c:pt idx="0">
                  <c:v>Local</c:v>
                </c:pt>
              </c:strCache>
            </c:strRef>
          </c:tx>
          <c:invertIfNegative val="0"/>
          <c:cat>
            <c:strRef>
              <c:f>Hoja2!$A$2:$A$14</c:f>
              <c:strCache>
                <c:ptCount val="13"/>
                <c:pt idx="0">
                  <c:v> Calidad de carretera y comunicaciones</c:v>
                </c:pt>
                <c:pt idx="1">
                  <c:v>Telecomunicaciones</c:v>
                </c:pt>
                <c:pt idx="2">
                  <c:v>Generación de empleo</c:v>
                </c:pt>
                <c:pt idx="3">
                  <c:v>Apoyo y ayuda a inversiones</c:v>
                </c:pt>
                <c:pt idx="4">
                  <c:v>Ventajas fiscales</c:v>
                </c:pt>
                <c:pt idx="5">
                  <c:v>Caminos rurales</c:v>
                </c:pt>
                <c:pt idx="6">
                  <c:v>Internet</c:v>
                </c:pt>
                <c:pt idx="7">
                  <c:v> Sistemas wifi local</c:v>
                </c:pt>
                <c:pt idx="8">
                  <c:v>Educación (Colegios)</c:v>
                </c:pt>
                <c:pt idx="9">
                  <c:v>Formación trabajadores</c:v>
                </c:pt>
                <c:pt idx="10">
                  <c:v>Promoción del suelo industrial</c:v>
                </c:pt>
                <c:pt idx="11">
                  <c:v>Incentivos fiscales para emprendedores</c:v>
                </c:pt>
                <c:pt idx="12">
                  <c:v>Facilitar trámites administrativos</c:v>
                </c:pt>
              </c:strCache>
            </c:strRef>
          </c:cat>
          <c:val>
            <c:numRef>
              <c:f>Hoja2!$B$2:$B$14</c:f>
              <c:numCache>
                <c:formatCode>General</c:formatCode>
                <c:ptCount val="13"/>
                <c:pt idx="2">
                  <c:v>1</c:v>
                </c:pt>
                <c:pt idx="3">
                  <c:v>1</c:v>
                </c:pt>
                <c:pt idx="5">
                  <c:v>1</c:v>
                </c:pt>
                <c:pt idx="7">
                  <c:v>1</c:v>
                </c:pt>
                <c:pt idx="10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Hoja2!$C$1</c:f>
              <c:strCache>
                <c:ptCount val="1"/>
                <c:pt idx="0">
                  <c:v>Provincia</c:v>
                </c:pt>
              </c:strCache>
            </c:strRef>
          </c:tx>
          <c:spPr>
            <a:solidFill>
              <a:srgbClr val="4BACC6"/>
            </a:solidFill>
          </c:spPr>
          <c:invertIfNegative val="0"/>
          <c:cat>
            <c:strRef>
              <c:f>Hoja2!$A$2:$A$14</c:f>
              <c:strCache>
                <c:ptCount val="13"/>
                <c:pt idx="0">
                  <c:v> Calidad de carretera y comunicaciones</c:v>
                </c:pt>
                <c:pt idx="1">
                  <c:v>Telecomunicaciones</c:v>
                </c:pt>
                <c:pt idx="2">
                  <c:v>Generación de empleo</c:v>
                </c:pt>
                <c:pt idx="3">
                  <c:v>Apoyo y ayuda a inversiones</c:v>
                </c:pt>
                <c:pt idx="4">
                  <c:v>Ventajas fiscales</c:v>
                </c:pt>
                <c:pt idx="5">
                  <c:v>Caminos rurales</c:v>
                </c:pt>
                <c:pt idx="6">
                  <c:v>Internet</c:v>
                </c:pt>
                <c:pt idx="7">
                  <c:v> Sistemas wifi local</c:v>
                </c:pt>
                <c:pt idx="8">
                  <c:v>Educación (Colegios)</c:v>
                </c:pt>
                <c:pt idx="9">
                  <c:v>Formación trabajadores</c:v>
                </c:pt>
                <c:pt idx="10">
                  <c:v>Promoción del suelo industrial</c:v>
                </c:pt>
                <c:pt idx="11">
                  <c:v>Incentivos fiscales para emprendedores</c:v>
                </c:pt>
                <c:pt idx="12">
                  <c:v>Facilitar trámites administrativos</c:v>
                </c:pt>
              </c:strCache>
            </c:strRef>
          </c:cat>
          <c:val>
            <c:numRef>
              <c:f>Hoja2!$C$2:$C$14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Hoja2!$D$1</c:f>
              <c:strCache>
                <c:ptCount val="1"/>
                <c:pt idx="0">
                  <c:v>Autonómica</c:v>
                </c:pt>
              </c:strCache>
            </c:strRef>
          </c:tx>
          <c:invertIfNegative val="0"/>
          <c:cat>
            <c:strRef>
              <c:f>Hoja2!$A$2:$A$14</c:f>
              <c:strCache>
                <c:ptCount val="13"/>
                <c:pt idx="0">
                  <c:v> Calidad de carretera y comunicaciones</c:v>
                </c:pt>
                <c:pt idx="1">
                  <c:v>Telecomunicaciones</c:v>
                </c:pt>
                <c:pt idx="2">
                  <c:v>Generación de empleo</c:v>
                </c:pt>
                <c:pt idx="3">
                  <c:v>Apoyo y ayuda a inversiones</c:v>
                </c:pt>
                <c:pt idx="4">
                  <c:v>Ventajas fiscales</c:v>
                </c:pt>
                <c:pt idx="5">
                  <c:v>Caminos rurales</c:v>
                </c:pt>
                <c:pt idx="6">
                  <c:v>Internet</c:v>
                </c:pt>
                <c:pt idx="7">
                  <c:v> Sistemas wifi local</c:v>
                </c:pt>
                <c:pt idx="8">
                  <c:v>Educación (Colegios)</c:v>
                </c:pt>
                <c:pt idx="9">
                  <c:v>Formación trabajadores</c:v>
                </c:pt>
                <c:pt idx="10">
                  <c:v>Promoción del suelo industrial</c:v>
                </c:pt>
                <c:pt idx="11">
                  <c:v>Incentivos fiscales para emprendedores</c:v>
                </c:pt>
                <c:pt idx="12">
                  <c:v>Facilitar trámites administrativos</c:v>
                </c:pt>
              </c:strCache>
            </c:strRef>
          </c:cat>
          <c:val>
            <c:numRef>
              <c:f>Hoja2!$D$2:$D$14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6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Hoja2!$E$1</c:f>
              <c:strCache>
                <c:ptCount val="1"/>
                <c:pt idx="0">
                  <c:v>Estatal</c:v>
                </c:pt>
              </c:strCache>
            </c:strRef>
          </c:tx>
          <c:invertIfNegative val="0"/>
          <c:cat>
            <c:strRef>
              <c:f>Hoja2!$A$2:$A$14</c:f>
              <c:strCache>
                <c:ptCount val="13"/>
                <c:pt idx="0">
                  <c:v> Calidad de carretera y comunicaciones</c:v>
                </c:pt>
                <c:pt idx="1">
                  <c:v>Telecomunicaciones</c:v>
                </c:pt>
                <c:pt idx="2">
                  <c:v>Generación de empleo</c:v>
                </c:pt>
                <c:pt idx="3">
                  <c:v>Apoyo y ayuda a inversiones</c:v>
                </c:pt>
                <c:pt idx="4">
                  <c:v>Ventajas fiscales</c:v>
                </c:pt>
                <c:pt idx="5">
                  <c:v>Caminos rurales</c:v>
                </c:pt>
                <c:pt idx="6">
                  <c:v>Internet</c:v>
                </c:pt>
                <c:pt idx="7">
                  <c:v> Sistemas wifi local</c:v>
                </c:pt>
                <c:pt idx="8">
                  <c:v>Educación (Colegios)</c:v>
                </c:pt>
                <c:pt idx="9">
                  <c:v>Formación trabajadores</c:v>
                </c:pt>
                <c:pt idx="10">
                  <c:v>Promoción del suelo industrial</c:v>
                </c:pt>
                <c:pt idx="11">
                  <c:v>Incentivos fiscales para emprendedores</c:v>
                </c:pt>
                <c:pt idx="12">
                  <c:v>Facilitar trámites administrativos</c:v>
                </c:pt>
              </c:strCache>
            </c:strRef>
          </c:cat>
          <c:val>
            <c:numRef>
              <c:f>Hoja2!$E$2:$E$14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1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587136"/>
        <c:axId val="211792384"/>
        <c:axId val="0"/>
      </c:bar3DChart>
      <c:catAx>
        <c:axId val="122587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itchFamily="34" charset="0"/>
              </a:defRPr>
            </a:pPr>
            <a:endParaRPr lang="es-ES"/>
          </a:p>
        </c:txPr>
        <c:crossAx val="211792384"/>
        <c:crosses val="autoZero"/>
        <c:auto val="1"/>
        <c:lblAlgn val="ctr"/>
        <c:lblOffset val="100"/>
        <c:noMultiLvlLbl val="0"/>
      </c:catAx>
      <c:valAx>
        <c:axId val="2117923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122587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164326153445762"/>
          <c:y val="0.61504755635449337"/>
          <c:w val="0.18467913385826804"/>
          <c:h val="0.33486876640420066"/>
        </c:manualLayout>
      </c:layout>
      <c:overlay val="0"/>
      <c:txPr>
        <a:bodyPr/>
        <a:lstStyle/>
        <a:p>
          <a:pPr>
            <a:defRPr sz="800"/>
          </a:pPr>
          <a:endParaRPr lang="es-ES"/>
        </a:p>
      </c:txPr>
    </c:legend>
    <c:plotVisOnly val="1"/>
    <c:dispBlanksAs val="gap"/>
    <c:showDLblsOverMax val="0"/>
  </c:chart>
  <c:spPr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Hoja3!$B$1</c:f>
              <c:strCache>
                <c:ptCount val="1"/>
                <c:pt idx="0">
                  <c:v>Local</c:v>
                </c:pt>
              </c:strCache>
            </c:strRef>
          </c:tx>
          <c:invertIfNegative val="0"/>
          <c:cat>
            <c:strRef>
              <c:f>Hoja3!$A$2:$A$7</c:f>
              <c:strCache>
                <c:ptCount val="6"/>
                <c:pt idx="0">
                  <c:v>Sanidad</c:v>
                </c:pt>
                <c:pt idx="1">
                  <c:v>Seguridad</c:v>
                </c:pt>
                <c:pt idx="2">
                  <c:v>Transporte público</c:v>
                </c:pt>
                <c:pt idx="3">
                  <c:v>Alumbrado</c:v>
                </c:pt>
                <c:pt idx="4">
                  <c:v>Limpieza de plazas, calles y jardines</c:v>
                </c:pt>
                <c:pt idx="5">
                  <c:v>Ocio y actividades de tiempo libre</c:v>
                </c:pt>
              </c:strCache>
            </c:strRef>
          </c:cat>
          <c:val>
            <c:numRef>
              <c:f>Hoja3!$B$2:$B$7</c:f>
              <c:numCache>
                <c:formatCode>General</c:formatCode>
                <c:ptCount val="6"/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Hoja3!$C$1</c:f>
              <c:strCache>
                <c:ptCount val="1"/>
                <c:pt idx="0">
                  <c:v>Provincia</c:v>
                </c:pt>
              </c:strCache>
            </c:strRef>
          </c:tx>
          <c:spPr>
            <a:solidFill>
              <a:srgbClr val="4BACC6"/>
            </a:solidFill>
          </c:spPr>
          <c:invertIfNegative val="0"/>
          <c:cat>
            <c:strRef>
              <c:f>Hoja3!$A$2:$A$7</c:f>
              <c:strCache>
                <c:ptCount val="6"/>
                <c:pt idx="0">
                  <c:v>Sanidad</c:v>
                </c:pt>
                <c:pt idx="1">
                  <c:v>Seguridad</c:v>
                </c:pt>
                <c:pt idx="2">
                  <c:v>Transporte público</c:v>
                </c:pt>
                <c:pt idx="3">
                  <c:v>Alumbrado</c:v>
                </c:pt>
                <c:pt idx="4">
                  <c:v>Limpieza de plazas, calles y jardines</c:v>
                </c:pt>
                <c:pt idx="5">
                  <c:v>Ocio y actividades de tiempo libre</c:v>
                </c:pt>
              </c:strCache>
            </c:strRef>
          </c:cat>
          <c:val>
            <c:numRef>
              <c:f>Hoja3!$C$2:$C$7</c:f>
              <c:numCache>
                <c:formatCode>General</c:formatCode>
                <c:ptCount val="6"/>
                <c:pt idx="2">
                  <c:v>1</c:v>
                </c:pt>
                <c:pt idx="5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Hoja3!$D$1</c:f>
              <c:strCache>
                <c:ptCount val="1"/>
                <c:pt idx="0">
                  <c:v>Autonómica</c:v>
                </c:pt>
              </c:strCache>
            </c:strRef>
          </c:tx>
          <c:invertIfNegative val="0"/>
          <c:cat>
            <c:strRef>
              <c:f>Hoja3!$A$2:$A$7</c:f>
              <c:strCache>
                <c:ptCount val="6"/>
                <c:pt idx="0">
                  <c:v>Sanidad</c:v>
                </c:pt>
                <c:pt idx="1">
                  <c:v>Seguridad</c:v>
                </c:pt>
                <c:pt idx="2">
                  <c:v>Transporte público</c:v>
                </c:pt>
                <c:pt idx="3">
                  <c:v>Alumbrado</c:v>
                </c:pt>
                <c:pt idx="4">
                  <c:v>Limpieza de plazas, calles y jardines</c:v>
                </c:pt>
                <c:pt idx="5">
                  <c:v>Ocio y actividades de tiempo libre</c:v>
                </c:pt>
              </c:strCache>
            </c:strRef>
          </c:cat>
          <c:val>
            <c:numRef>
              <c:f>Hoja3!$D$2:$D$7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Hoja3!$E$1</c:f>
              <c:strCache>
                <c:ptCount val="1"/>
                <c:pt idx="0">
                  <c:v>Estatal</c:v>
                </c:pt>
              </c:strCache>
            </c:strRef>
          </c:tx>
          <c:invertIfNegative val="0"/>
          <c:cat>
            <c:strRef>
              <c:f>Hoja3!$A$2:$A$7</c:f>
              <c:strCache>
                <c:ptCount val="6"/>
                <c:pt idx="0">
                  <c:v>Sanidad</c:v>
                </c:pt>
                <c:pt idx="1">
                  <c:v>Seguridad</c:v>
                </c:pt>
                <c:pt idx="2">
                  <c:v>Transporte público</c:v>
                </c:pt>
                <c:pt idx="3">
                  <c:v>Alumbrado</c:v>
                </c:pt>
                <c:pt idx="4">
                  <c:v>Limpieza de plazas, calles y jardines</c:v>
                </c:pt>
                <c:pt idx="5">
                  <c:v>Ocio y actividades de tiempo libre</c:v>
                </c:pt>
              </c:strCache>
            </c:strRef>
          </c:cat>
          <c:val>
            <c:numRef>
              <c:f>Hoja3!$E$2:$E$7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588160"/>
        <c:axId val="211795264"/>
        <c:axId val="0"/>
      </c:bar3DChart>
      <c:catAx>
        <c:axId val="122588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211795264"/>
        <c:crosses val="autoZero"/>
        <c:auto val="1"/>
        <c:lblAlgn val="ctr"/>
        <c:lblOffset val="100"/>
        <c:noMultiLvlLbl val="0"/>
      </c:catAx>
      <c:valAx>
        <c:axId val="2117952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122588160"/>
        <c:crosses val="autoZero"/>
        <c:crossBetween val="between"/>
      </c:valAx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plotArea>
    <c:legend>
      <c:legendPos val="r"/>
      <c:layout/>
      <c:overlay val="0"/>
      <c:txPr>
        <a:bodyPr/>
        <a:lstStyle/>
        <a:p>
          <a:pPr>
            <a:defRPr sz="800"/>
          </a:pPr>
          <a:endParaRPr lang="es-ES"/>
        </a:p>
      </c:txPr>
    </c:legend>
    <c:plotVisOnly val="1"/>
    <c:dispBlanksAs val="gap"/>
    <c:showDLblsOverMax val="0"/>
  </c:chart>
  <c:spPr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Hoja4!$B$1</c:f>
              <c:strCache>
                <c:ptCount val="1"/>
                <c:pt idx="0">
                  <c:v>Local</c:v>
                </c:pt>
              </c:strCache>
            </c:strRef>
          </c:tx>
          <c:invertIfNegative val="0"/>
          <c:cat>
            <c:strRef>
              <c:f>Hoja4!$A$2:$A$14</c:f>
              <c:strCache>
                <c:ptCount val="13"/>
                <c:pt idx="0">
                  <c:v>Sanidad </c:v>
                </c:pt>
                <c:pt idx="1">
                  <c:v>Educación</c:v>
                </c:pt>
                <c:pt idx="2">
                  <c:v>Servicios de guarderías</c:v>
                </c:pt>
                <c:pt idx="3">
                  <c:v>Acceso a internet</c:v>
                </c:pt>
                <c:pt idx="4">
                  <c:v>Seguridad </c:v>
                </c:pt>
                <c:pt idx="5">
                  <c:v>Trámites con la administración</c:v>
                </c:pt>
                <c:pt idx="6">
                  <c:v>Conservación del medio ambiente</c:v>
                </c:pt>
                <c:pt idx="7">
                  <c:v>Lucha contra la despoblación</c:v>
                </c:pt>
                <c:pt idx="8">
                  <c:v>Transporte</c:v>
                </c:pt>
                <c:pt idx="9">
                  <c:v>Gestión de residuos</c:v>
                </c:pt>
                <c:pt idx="10">
                  <c:v>Transporte interurbano</c:v>
                </c:pt>
                <c:pt idx="11">
                  <c:v>Atención a personas mayores</c:v>
                </c:pt>
                <c:pt idx="12">
                  <c:v>Ayudas a personas en desempleo</c:v>
                </c:pt>
              </c:strCache>
            </c:strRef>
          </c:cat>
          <c:val>
            <c:numRef>
              <c:f>Hoja4!$B$2:$B$14</c:f>
              <c:numCache>
                <c:formatCode>General</c:formatCode>
                <c:ptCount val="13"/>
                <c:pt idx="2">
                  <c:v>1</c:v>
                </c:pt>
                <c:pt idx="3">
                  <c:v>1</c:v>
                </c:pt>
                <c:pt idx="5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Hoja4!$C$1</c:f>
              <c:strCache>
                <c:ptCount val="1"/>
                <c:pt idx="0">
                  <c:v>Provincia</c:v>
                </c:pt>
              </c:strCache>
            </c:strRef>
          </c:tx>
          <c:spPr>
            <a:solidFill>
              <a:srgbClr val="4BACC6"/>
            </a:solidFill>
          </c:spPr>
          <c:invertIfNegative val="0"/>
          <c:cat>
            <c:strRef>
              <c:f>Hoja4!$A$2:$A$14</c:f>
              <c:strCache>
                <c:ptCount val="13"/>
                <c:pt idx="0">
                  <c:v>Sanidad </c:v>
                </c:pt>
                <c:pt idx="1">
                  <c:v>Educación</c:v>
                </c:pt>
                <c:pt idx="2">
                  <c:v>Servicios de guarderías</c:v>
                </c:pt>
                <c:pt idx="3">
                  <c:v>Acceso a internet</c:v>
                </c:pt>
                <c:pt idx="4">
                  <c:v>Seguridad </c:v>
                </c:pt>
                <c:pt idx="5">
                  <c:v>Trámites con la administración</c:v>
                </c:pt>
                <c:pt idx="6">
                  <c:v>Conservación del medio ambiente</c:v>
                </c:pt>
                <c:pt idx="7">
                  <c:v>Lucha contra la despoblación</c:v>
                </c:pt>
                <c:pt idx="8">
                  <c:v>Transporte</c:v>
                </c:pt>
                <c:pt idx="9">
                  <c:v>Gestión de residuos</c:v>
                </c:pt>
                <c:pt idx="10">
                  <c:v>Transporte interurbano</c:v>
                </c:pt>
                <c:pt idx="11">
                  <c:v>Atención a personas mayores</c:v>
                </c:pt>
                <c:pt idx="12">
                  <c:v>Ayudas a personas en desempleo</c:v>
                </c:pt>
              </c:strCache>
            </c:strRef>
          </c:cat>
          <c:val>
            <c:numRef>
              <c:f>Hoja4!$C$2:$C$14</c:f>
              <c:numCache>
                <c:formatCode>General</c:formatCode>
                <c:ptCount val="13"/>
                <c:pt idx="7">
                  <c:v>1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Hoja4!$D$1</c:f>
              <c:strCache>
                <c:ptCount val="1"/>
                <c:pt idx="0">
                  <c:v>Autonómica</c:v>
                </c:pt>
              </c:strCache>
            </c:strRef>
          </c:tx>
          <c:invertIfNegative val="0"/>
          <c:cat>
            <c:strRef>
              <c:f>Hoja4!$A$2:$A$14</c:f>
              <c:strCache>
                <c:ptCount val="13"/>
                <c:pt idx="0">
                  <c:v>Sanidad </c:v>
                </c:pt>
                <c:pt idx="1">
                  <c:v>Educación</c:v>
                </c:pt>
                <c:pt idx="2">
                  <c:v>Servicios de guarderías</c:v>
                </c:pt>
                <c:pt idx="3">
                  <c:v>Acceso a internet</c:v>
                </c:pt>
                <c:pt idx="4">
                  <c:v>Seguridad </c:v>
                </c:pt>
                <c:pt idx="5">
                  <c:v>Trámites con la administración</c:v>
                </c:pt>
                <c:pt idx="6">
                  <c:v>Conservación del medio ambiente</c:v>
                </c:pt>
                <c:pt idx="7">
                  <c:v>Lucha contra la despoblación</c:v>
                </c:pt>
                <c:pt idx="8">
                  <c:v>Transporte</c:v>
                </c:pt>
                <c:pt idx="9">
                  <c:v>Gestión de residuos</c:v>
                </c:pt>
                <c:pt idx="10">
                  <c:v>Transporte interurbano</c:v>
                </c:pt>
                <c:pt idx="11">
                  <c:v>Atención a personas mayores</c:v>
                </c:pt>
                <c:pt idx="12">
                  <c:v>Ayudas a personas en desempleo</c:v>
                </c:pt>
              </c:strCache>
            </c:strRef>
          </c:cat>
          <c:val>
            <c:numRef>
              <c:f>Hoja4!$D$2:$D$14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Hoja4!$E$1</c:f>
              <c:strCache>
                <c:ptCount val="1"/>
                <c:pt idx="0">
                  <c:v>Estatal</c:v>
                </c:pt>
              </c:strCache>
            </c:strRef>
          </c:tx>
          <c:invertIfNegative val="0"/>
          <c:cat>
            <c:strRef>
              <c:f>Hoja4!$A$2:$A$14</c:f>
              <c:strCache>
                <c:ptCount val="13"/>
                <c:pt idx="0">
                  <c:v>Sanidad </c:v>
                </c:pt>
                <c:pt idx="1">
                  <c:v>Educación</c:v>
                </c:pt>
                <c:pt idx="2">
                  <c:v>Servicios de guarderías</c:v>
                </c:pt>
                <c:pt idx="3">
                  <c:v>Acceso a internet</c:v>
                </c:pt>
                <c:pt idx="4">
                  <c:v>Seguridad </c:v>
                </c:pt>
                <c:pt idx="5">
                  <c:v>Trámites con la administración</c:v>
                </c:pt>
                <c:pt idx="6">
                  <c:v>Conservación del medio ambiente</c:v>
                </c:pt>
                <c:pt idx="7">
                  <c:v>Lucha contra la despoblación</c:v>
                </c:pt>
                <c:pt idx="8">
                  <c:v>Transporte</c:v>
                </c:pt>
                <c:pt idx="9">
                  <c:v>Gestión de residuos</c:v>
                </c:pt>
                <c:pt idx="10">
                  <c:v>Transporte interurbano</c:v>
                </c:pt>
                <c:pt idx="11">
                  <c:v>Atención a personas mayores</c:v>
                </c:pt>
                <c:pt idx="12">
                  <c:v>Ayudas a personas en desempleo</c:v>
                </c:pt>
              </c:strCache>
            </c:strRef>
          </c:cat>
          <c:val>
            <c:numRef>
              <c:f>Hoja4!$E$2:$E$14</c:f>
              <c:numCache>
                <c:formatCode>General</c:formatCode>
                <c:ptCount val="13"/>
                <c:pt idx="1">
                  <c:v>1</c:v>
                </c:pt>
                <c:pt idx="4">
                  <c:v>1</c:v>
                </c:pt>
                <c:pt idx="5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847744"/>
        <c:axId val="262925120"/>
        <c:axId val="0"/>
      </c:bar3DChart>
      <c:catAx>
        <c:axId val="1228477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262925120"/>
        <c:crosses val="autoZero"/>
        <c:auto val="1"/>
        <c:lblAlgn val="ctr"/>
        <c:lblOffset val="100"/>
        <c:noMultiLvlLbl val="0"/>
      </c:catAx>
      <c:valAx>
        <c:axId val="2629251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122847744"/>
        <c:crosses val="autoZero"/>
        <c:crossBetween val="between"/>
      </c:valAx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plotArea>
    <c:legend>
      <c:legendPos val="r"/>
      <c:layout/>
      <c:overlay val="0"/>
      <c:txPr>
        <a:bodyPr/>
        <a:lstStyle/>
        <a:p>
          <a:pPr>
            <a:defRPr sz="800"/>
          </a:pPr>
          <a:endParaRPr lang="es-ES"/>
        </a:p>
      </c:txPr>
    </c:legend>
    <c:plotVisOnly val="1"/>
    <c:dispBlanksAs val="gap"/>
    <c:showDLblsOverMax val="0"/>
  </c:chart>
  <c:spPr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Hoja5!$B$1</c:f>
              <c:strCache>
                <c:ptCount val="1"/>
                <c:pt idx="0">
                  <c:v>Local</c:v>
                </c:pt>
              </c:strCache>
            </c:strRef>
          </c:tx>
          <c:invertIfNegative val="0"/>
          <c:cat>
            <c:strRef>
              <c:f>Hoja5!$A$2:$A$16</c:f>
              <c:strCache>
                <c:ptCount val="15"/>
                <c:pt idx="0">
                  <c:v>Planes de formación</c:v>
                </c:pt>
                <c:pt idx="1">
                  <c:v>Planes de empleo</c:v>
                </c:pt>
                <c:pt idx="2">
                  <c:v>Carreteras y comunicaciones</c:v>
                </c:pt>
                <c:pt idx="3">
                  <c:v>Ayudas I+D+I</c:v>
                </c:pt>
                <c:pt idx="4">
                  <c:v>Apoyo a emprendedores</c:v>
                </c:pt>
                <c:pt idx="5">
                  <c:v>Promoción de empresas rurales</c:v>
                </c:pt>
                <c:pt idx="6">
                  <c:v>Atracción de empresarios</c:v>
                </c:pt>
                <c:pt idx="7">
                  <c:v>Fomento del turismo</c:v>
                </c:pt>
                <c:pt idx="8">
                  <c:v>Mantenimiento de tradiciones</c:v>
                </c:pt>
                <c:pt idx="9">
                  <c:v>Reducción de impuestos</c:v>
                </c:pt>
                <c:pt idx="10">
                  <c:v>Mejora de servicios sociales</c:v>
                </c:pt>
                <c:pt idx="11">
                  <c:v>Mejora de entornos urbanos (pueblos)</c:v>
                </c:pt>
                <c:pt idx="12">
                  <c:v>Acceso a internet</c:v>
                </c:pt>
                <c:pt idx="13">
                  <c:v>Aguas y alcantarillado</c:v>
                </c:pt>
                <c:pt idx="14">
                  <c:v>Gestión de residuos</c:v>
                </c:pt>
              </c:strCache>
            </c:strRef>
          </c:cat>
          <c:val>
            <c:numRef>
              <c:f>Hoja5!$B$2:$B$16</c:f>
              <c:numCache>
                <c:formatCode>General</c:formatCode>
                <c:ptCount val="15"/>
                <c:pt idx="0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Hoja5!$C$1</c:f>
              <c:strCache>
                <c:ptCount val="1"/>
                <c:pt idx="0">
                  <c:v>Provincia</c:v>
                </c:pt>
              </c:strCache>
            </c:strRef>
          </c:tx>
          <c:spPr>
            <a:solidFill>
              <a:srgbClr val="4BACC6"/>
            </a:solidFill>
          </c:spPr>
          <c:invertIfNegative val="0"/>
          <c:cat>
            <c:strRef>
              <c:f>Hoja5!$A$2:$A$16</c:f>
              <c:strCache>
                <c:ptCount val="15"/>
                <c:pt idx="0">
                  <c:v>Planes de formación</c:v>
                </c:pt>
                <c:pt idx="1">
                  <c:v>Planes de empleo</c:v>
                </c:pt>
                <c:pt idx="2">
                  <c:v>Carreteras y comunicaciones</c:v>
                </c:pt>
                <c:pt idx="3">
                  <c:v>Ayudas I+D+I</c:v>
                </c:pt>
                <c:pt idx="4">
                  <c:v>Apoyo a emprendedores</c:v>
                </c:pt>
                <c:pt idx="5">
                  <c:v>Promoción de empresas rurales</c:v>
                </c:pt>
                <c:pt idx="6">
                  <c:v>Atracción de empresarios</c:v>
                </c:pt>
                <c:pt idx="7">
                  <c:v>Fomento del turismo</c:v>
                </c:pt>
                <c:pt idx="8">
                  <c:v>Mantenimiento de tradiciones</c:v>
                </c:pt>
                <c:pt idx="9">
                  <c:v>Reducción de impuestos</c:v>
                </c:pt>
                <c:pt idx="10">
                  <c:v>Mejora de servicios sociales</c:v>
                </c:pt>
                <c:pt idx="11">
                  <c:v>Mejora de entornos urbanos (pueblos)</c:v>
                </c:pt>
                <c:pt idx="12">
                  <c:v>Acceso a internet</c:v>
                </c:pt>
                <c:pt idx="13">
                  <c:v>Aguas y alcantarillado</c:v>
                </c:pt>
                <c:pt idx="14">
                  <c:v>Gestión de residuos</c:v>
                </c:pt>
              </c:strCache>
            </c:strRef>
          </c:cat>
          <c:val>
            <c:numRef>
              <c:f>Hoja5!$C$2:$C$16</c:f>
              <c:numCache>
                <c:formatCode>General</c:formatCode>
                <c:ptCount val="15"/>
                <c:pt idx="7">
                  <c:v>1</c:v>
                </c:pt>
                <c:pt idx="8">
                  <c:v>1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Hoja5!$D$1</c:f>
              <c:strCache>
                <c:ptCount val="1"/>
                <c:pt idx="0">
                  <c:v>Autonómica</c:v>
                </c:pt>
              </c:strCache>
            </c:strRef>
          </c:tx>
          <c:invertIfNegative val="0"/>
          <c:cat>
            <c:strRef>
              <c:f>Hoja5!$A$2:$A$16</c:f>
              <c:strCache>
                <c:ptCount val="15"/>
                <c:pt idx="0">
                  <c:v>Planes de formación</c:v>
                </c:pt>
                <c:pt idx="1">
                  <c:v>Planes de empleo</c:v>
                </c:pt>
                <c:pt idx="2">
                  <c:v>Carreteras y comunicaciones</c:v>
                </c:pt>
                <c:pt idx="3">
                  <c:v>Ayudas I+D+I</c:v>
                </c:pt>
                <c:pt idx="4">
                  <c:v>Apoyo a emprendedores</c:v>
                </c:pt>
                <c:pt idx="5">
                  <c:v>Promoción de empresas rurales</c:v>
                </c:pt>
                <c:pt idx="6">
                  <c:v>Atracción de empresarios</c:v>
                </c:pt>
                <c:pt idx="7">
                  <c:v>Fomento del turismo</c:v>
                </c:pt>
                <c:pt idx="8">
                  <c:v>Mantenimiento de tradiciones</c:v>
                </c:pt>
                <c:pt idx="9">
                  <c:v>Reducción de impuestos</c:v>
                </c:pt>
                <c:pt idx="10">
                  <c:v>Mejora de servicios sociales</c:v>
                </c:pt>
                <c:pt idx="11">
                  <c:v>Mejora de entornos urbanos (pueblos)</c:v>
                </c:pt>
                <c:pt idx="12">
                  <c:v>Acceso a internet</c:v>
                </c:pt>
                <c:pt idx="13">
                  <c:v>Aguas y alcantarillado</c:v>
                </c:pt>
                <c:pt idx="14">
                  <c:v>Gestión de residuos</c:v>
                </c:pt>
              </c:strCache>
            </c:strRef>
          </c:cat>
          <c:val>
            <c:numRef>
              <c:f>Hoja5!$D$2:$D$16</c:f>
              <c:numCache>
                <c:formatCode>General</c:formatCode>
                <c:ptCount val="15"/>
                <c:pt idx="0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10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Hoja5!$E$1</c:f>
              <c:strCache>
                <c:ptCount val="1"/>
                <c:pt idx="0">
                  <c:v>Estatal</c:v>
                </c:pt>
              </c:strCache>
            </c:strRef>
          </c:tx>
          <c:invertIfNegative val="0"/>
          <c:cat>
            <c:strRef>
              <c:f>Hoja5!$A$2:$A$16</c:f>
              <c:strCache>
                <c:ptCount val="15"/>
                <c:pt idx="0">
                  <c:v>Planes de formación</c:v>
                </c:pt>
                <c:pt idx="1">
                  <c:v>Planes de empleo</c:v>
                </c:pt>
                <c:pt idx="2">
                  <c:v>Carreteras y comunicaciones</c:v>
                </c:pt>
                <c:pt idx="3">
                  <c:v>Ayudas I+D+I</c:v>
                </c:pt>
                <c:pt idx="4">
                  <c:v>Apoyo a emprendedores</c:v>
                </c:pt>
                <c:pt idx="5">
                  <c:v>Promoción de empresas rurales</c:v>
                </c:pt>
                <c:pt idx="6">
                  <c:v>Atracción de empresarios</c:v>
                </c:pt>
                <c:pt idx="7">
                  <c:v>Fomento del turismo</c:v>
                </c:pt>
                <c:pt idx="8">
                  <c:v>Mantenimiento de tradiciones</c:v>
                </c:pt>
                <c:pt idx="9">
                  <c:v>Reducción de impuestos</c:v>
                </c:pt>
                <c:pt idx="10">
                  <c:v>Mejora de servicios sociales</c:v>
                </c:pt>
                <c:pt idx="11">
                  <c:v>Mejora de entornos urbanos (pueblos)</c:v>
                </c:pt>
                <c:pt idx="12">
                  <c:v>Acceso a internet</c:v>
                </c:pt>
                <c:pt idx="13">
                  <c:v>Aguas y alcantarillado</c:v>
                </c:pt>
                <c:pt idx="14">
                  <c:v>Gestión de residuos</c:v>
                </c:pt>
              </c:strCache>
            </c:strRef>
          </c:cat>
          <c:val>
            <c:numRef>
              <c:f>Hoja5!$E$2:$E$16</c:f>
              <c:numCache>
                <c:formatCode>General</c:formatCode>
                <c:ptCount val="15"/>
                <c:pt idx="1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848768"/>
        <c:axId val="262926848"/>
        <c:axId val="0"/>
      </c:bar3DChart>
      <c:catAx>
        <c:axId val="1228487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itchFamily="34" charset="0"/>
              </a:defRPr>
            </a:pPr>
            <a:endParaRPr lang="es-ES"/>
          </a:p>
        </c:txPr>
        <c:crossAx val="262926848"/>
        <c:crosses val="autoZero"/>
        <c:auto val="1"/>
        <c:lblAlgn val="ctr"/>
        <c:lblOffset val="100"/>
        <c:noMultiLvlLbl val="0"/>
      </c:catAx>
      <c:valAx>
        <c:axId val="2629268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itchFamily="34" charset="0"/>
              </a:defRPr>
            </a:pPr>
            <a:endParaRPr lang="es-ES"/>
          </a:p>
        </c:txPr>
        <c:crossAx val="12284876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800" baseline="0">
              <a:latin typeface="Calibri" pitchFamily="34" charset="0"/>
            </a:defRPr>
          </a:pPr>
          <a:endParaRPr lang="es-ES"/>
        </a:p>
      </c:txPr>
    </c:legend>
    <c:plotVisOnly val="1"/>
    <c:dispBlanksAs val="gap"/>
    <c:showDLblsOverMax val="0"/>
  </c:chart>
  <c:spPr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Hoja6!$B$1</c:f>
              <c:strCache>
                <c:ptCount val="1"/>
                <c:pt idx="0">
                  <c:v>Local</c:v>
                </c:pt>
              </c:strCache>
            </c:strRef>
          </c:tx>
          <c:invertIfNegative val="0"/>
          <c:cat>
            <c:strRef>
              <c:f>Hoja6!$A$2:$A$10</c:f>
              <c:strCache>
                <c:ptCount val="9"/>
                <c:pt idx="0">
                  <c:v>Sanidad</c:v>
                </c:pt>
                <c:pt idx="1">
                  <c:v>Educación</c:v>
                </c:pt>
                <c:pt idx="2">
                  <c:v>Seguridad</c:v>
                </c:pt>
                <c:pt idx="3">
                  <c:v>Generación de empleo</c:v>
                </c:pt>
                <c:pt idx="4">
                  <c:v>Mejoras de infraestructuras</c:v>
                </c:pt>
                <c:pt idx="5">
                  <c:v>Transporte</c:v>
                </c:pt>
                <c:pt idx="6">
                  <c:v>Gestión de residuos</c:v>
                </c:pt>
                <c:pt idx="7">
                  <c:v>Atención a personas mayores</c:v>
                </c:pt>
                <c:pt idx="8">
                  <c:v>Limpieza urbana</c:v>
                </c:pt>
              </c:strCache>
            </c:strRef>
          </c:cat>
          <c:val>
            <c:numRef>
              <c:f>Hoja6!$B$2:$B$10</c:f>
              <c:numCache>
                <c:formatCode>General</c:formatCode>
                <c:ptCount val="9"/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Hoja6!$C$1</c:f>
              <c:strCache>
                <c:ptCount val="1"/>
                <c:pt idx="0">
                  <c:v>Provincia</c:v>
                </c:pt>
              </c:strCache>
            </c:strRef>
          </c:tx>
          <c:spPr>
            <a:solidFill>
              <a:srgbClr val="4BACC6"/>
            </a:solidFill>
          </c:spPr>
          <c:invertIfNegative val="0"/>
          <c:cat>
            <c:strRef>
              <c:f>Hoja6!$A$2:$A$10</c:f>
              <c:strCache>
                <c:ptCount val="9"/>
                <c:pt idx="0">
                  <c:v>Sanidad</c:v>
                </c:pt>
                <c:pt idx="1">
                  <c:v>Educación</c:v>
                </c:pt>
                <c:pt idx="2">
                  <c:v>Seguridad</c:v>
                </c:pt>
                <c:pt idx="3">
                  <c:v>Generación de empleo</c:v>
                </c:pt>
                <c:pt idx="4">
                  <c:v>Mejoras de infraestructuras</c:v>
                </c:pt>
                <c:pt idx="5">
                  <c:v>Transporte</c:v>
                </c:pt>
                <c:pt idx="6">
                  <c:v>Gestión de residuos</c:v>
                </c:pt>
                <c:pt idx="7">
                  <c:v>Atención a personas mayores</c:v>
                </c:pt>
                <c:pt idx="8">
                  <c:v>Limpieza urbana</c:v>
                </c:pt>
              </c:strCache>
            </c:strRef>
          </c:cat>
          <c:val>
            <c:numRef>
              <c:f>Hoja6!$C$2:$C$10</c:f>
              <c:numCache>
                <c:formatCode>General</c:formatCode>
                <c:ptCount val="9"/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Hoja6!$D$1</c:f>
              <c:strCache>
                <c:ptCount val="1"/>
                <c:pt idx="0">
                  <c:v>Autonómica</c:v>
                </c:pt>
              </c:strCache>
            </c:strRef>
          </c:tx>
          <c:invertIfNegative val="0"/>
          <c:cat>
            <c:strRef>
              <c:f>Hoja6!$A$2:$A$10</c:f>
              <c:strCache>
                <c:ptCount val="9"/>
                <c:pt idx="0">
                  <c:v>Sanidad</c:v>
                </c:pt>
                <c:pt idx="1">
                  <c:v>Educación</c:v>
                </c:pt>
                <c:pt idx="2">
                  <c:v>Seguridad</c:v>
                </c:pt>
                <c:pt idx="3">
                  <c:v>Generación de empleo</c:v>
                </c:pt>
                <c:pt idx="4">
                  <c:v>Mejoras de infraestructuras</c:v>
                </c:pt>
                <c:pt idx="5">
                  <c:v>Transporte</c:v>
                </c:pt>
                <c:pt idx="6">
                  <c:v>Gestión de residuos</c:v>
                </c:pt>
                <c:pt idx="7">
                  <c:v>Atención a personas mayores</c:v>
                </c:pt>
                <c:pt idx="8">
                  <c:v>Limpieza urbana</c:v>
                </c:pt>
              </c:strCache>
            </c:strRef>
          </c:cat>
          <c:val>
            <c:numRef>
              <c:f>Hoja6!$D$2:$D$10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Hoja6!$E$1</c:f>
              <c:strCache>
                <c:ptCount val="1"/>
                <c:pt idx="0">
                  <c:v>Estatal</c:v>
                </c:pt>
              </c:strCache>
            </c:strRef>
          </c:tx>
          <c:invertIfNegative val="0"/>
          <c:cat>
            <c:strRef>
              <c:f>Hoja6!$A$2:$A$10</c:f>
              <c:strCache>
                <c:ptCount val="9"/>
                <c:pt idx="0">
                  <c:v>Sanidad</c:v>
                </c:pt>
                <c:pt idx="1">
                  <c:v>Educación</c:v>
                </c:pt>
                <c:pt idx="2">
                  <c:v>Seguridad</c:v>
                </c:pt>
                <c:pt idx="3">
                  <c:v>Generación de empleo</c:v>
                </c:pt>
                <c:pt idx="4">
                  <c:v>Mejoras de infraestructuras</c:v>
                </c:pt>
                <c:pt idx="5">
                  <c:v>Transporte</c:v>
                </c:pt>
                <c:pt idx="6">
                  <c:v>Gestión de residuos</c:v>
                </c:pt>
                <c:pt idx="7">
                  <c:v>Atención a personas mayores</c:v>
                </c:pt>
                <c:pt idx="8">
                  <c:v>Limpieza urbana</c:v>
                </c:pt>
              </c:strCache>
            </c:strRef>
          </c:cat>
          <c:val>
            <c:numRef>
              <c:f>Hoja6!$E$2:$E$10</c:f>
              <c:numCache>
                <c:formatCode>General</c:formatCode>
                <c:ptCount val="9"/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849280"/>
        <c:axId val="262928576"/>
        <c:axId val="0"/>
      </c:bar3DChart>
      <c:catAx>
        <c:axId val="1228492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itchFamily="34" charset="0"/>
              </a:defRPr>
            </a:pPr>
            <a:endParaRPr lang="es-ES"/>
          </a:p>
        </c:txPr>
        <c:crossAx val="262928576"/>
        <c:crosses val="autoZero"/>
        <c:auto val="1"/>
        <c:lblAlgn val="ctr"/>
        <c:lblOffset val="100"/>
        <c:noMultiLvlLbl val="0"/>
      </c:catAx>
      <c:valAx>
        <c:axId val="2629285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itchFamily="34" charset="0"/>
              </a:defRPr>
            </a:pPr>
            <a:endParaRPr lang="es-ES"/>
          </a:p>
        </c:txPr>
        <c:crossAx val="1228492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800" baseline="0">
              <a:latin typeface="Calibri" pitchFamily="34" charset="0"/>
            </a:defRPr>
          </a:pPr>
          <a:endParaRPr lang="es-ES"/>
        </a:p>
      </c:txPr>
    </c:legend>
    <c:plotVisOnly val="1"/>
    <c:dispBlanksAs val="gap"/>
    <c:showDLblsOverMax val="0"/>
  </c:chart>
  <c:spPr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5574658371292061E-2"/>
          <c:y val="5.0925925925925923E-2"/>
          <c:w val="0.9096908424316491"/>
          <c:h val="0.46141331291921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Hoja7!$B$1</c:f>
              <c:strCache>
                <c:ptCount val="1"/>
                <c:pt idx="0">
                  <c:v>Local</c:v>
                </c:pt>
              </c:strCache>
            </c:strRef>
          </c:tx>
          <c:invertIfNegative val="0"/>
          <c:cat>
            <c:strRef>
              <c:f>Hoja7!$A$2:$A$16</c:f>
              <c:strCache>
                <c:ptCount val="15"/>
                <c:pt idx="0">
                  <c:v>Incremento de especialidades médicas</c:v>
                </c:pt>
                <c:pt idx="1">
                  <c:v>Promoción turística</c:v>
                </c:pt>
                <c:pt idx="2">
                  <c:v>Planes provinciales</c:v>
                </c:pt>
                <c:pt idx="3">
                  <c:v>Mejora de caminos rurales</c:v>
                </c:pt>
                <c:pt idx="4">
                  <c:v>Lucha contra la despoblación</c:v>
                </c:pt>
                <c:pt idx="5">
                  <c:v>Acceso a internet</c:v>
                </c:pt>
                <c:pt idx="6">
                  <c:v>Dinamización turística</c:v>
                </c:pt>
                <c:pt idx="7">
                  <c:v>Aprovechamiento de recursos naturales</c:v>
                </c:pt>
                <c:pt idx="8">
                  <c:v>Programas de dinamización del medio rural</c:v>
                </c:pt>
                <c:pt idx="9">
                  <c:v>Sanidad</c:v>
                </c:pt>
                <c:pt idx="10">
                  <c:v>Educación </c:v>
                </c:pt>
                <c:pt idx="11">
                  <c:v>Formación no reglada</c:v>
                </c:pt>
                <c:pt idx="12">
                  <c:v>Servicios de emergencias</c:v>
                </c:pt>
                <c:pt idx="13">
                  <c:v>Vivienda pública</c:v>
                </c:pt>
                <c:pt idx="14">
                  <c:v>Transporte</c:v>
                </c:pt>
              </c:strCache>
            </c:strRef>
          </c:cat>
          <c:val>
            <c:numRef>
              <c:f>Hoja7!$B$2:$B$16</c:f>
              <c:numCache>
                <c:formatCode>General</c:formatCode>
                <c:ptCount val="15"/>
                <c:pt idx="1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13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Hoja7!$C$1</c:f>
              <c:strCache>
                <c:ptCount val="1"/>
                <c:pt idx="0">
                  <c:v>Provincia</c:v>
                </c:pt>
              </c:strCache>
            </c:strRef>
          </c:tx>
          <c:spPr>
            <a:solidFill>
              <a:srgbClr val="4BACC6"/>
            </a:solidFill>
          </c:spPr>
          <c:invertIfNegative val="0"/>
          <c:cat>
            <c:strRef>
              <c:f>Hoja7!$A$2:$A$16</c:f>
              <c:strCache>
                <c:ptCount val="15"/>
                <c:pt idx="0">
                  <c:v>Incremento de especialidades médicas</c:v>
                </c:pt>
                <c:pt idx="1">
                  <c:v>Promoción turística</c:v>
                </c:pt>
                <c:pt idx="2">
                  <c:v>Planes provinciales</c:v>
                </c:pt>
                <c:pt idx="3">
                  <c:v>Mejora de caminos rurales</c:v>
                </c:pt>
                <c:pt idx="4">
                  <c:v>Lucha contra la despoblación</c:v>
                </c:pt>
                <c:pt idx="5">
                  <c:v>Acceso a internet</c:v>
                </c:pt>
                <c:pt idx="6">
                  <c:v>Dinamización turística</c:v>
                </c:pt>
                <c:pt idx="7">
                  <c:v>Aprovechamiento de recursos naturales</c:v>
                </c:pt>
                <c:pt idx="8">
                  <c:v>Programas de dinamización del medio rural</c:v>
                </c:pt>
                <c:pt idx="9">
                  <c:v>Sanidad</c:v>
                </c:pt>
                <c:pt idx="10">
                  <c:v>Educación </c:v>
                </c:pt>
                <c:pt idx="11">
                  <c:v>Formación no reglada</c:v>
                </c:pt>
                <c:pt idx="12">
                  <c:v>Servicios de emergencias</c:v>
                </c:pt>
                <c:pt idx="13">
                  <c:v>Vivienda pública</c:v>
                </c:pt>
                <c:pt idx="14">
                  <c:v>Transporte</c:v>
                </c:pt>
              </c:strCache>
            </c:strRef>
          </c:cat>
          <c:val>
            <c:numRef>
              <c:f>Hoja7!$C$2:$C$16</c:f>
              <c:numCache>
                <c:formatCode>General</c:formatCode>
                <c:ptCount val="15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7">
                  <c:v>1</c:v>
                </c:pt>
                <c:pt idx="12">
                  <c:v>1</c:v>
                </c:pt>
                <c:pt idx="14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Hoja7!$D$1</c:f>
              <c:strCache>
                <c:ptCount val="1"/>
                <c:pt idx="0">
                  <c:v>Autonómica</c:v>
                </c:pt>
              </c:strCache>
            </c:strRef>
          </c:tx>
          <c:invertIfNegative val="0"/>
          <c:cat>
            <c:strRef>
              <c:f>Hoja7!$A$2:$A$16</c:f>
              <c:strCache>
                <c:ptCount val="15"/>
                <c:pt idx="0">
                  <c:v>Incremento de especialidades médicas</c:v>
                </c:pt>
                <c:pt idx="1">
                  <c:v>Promoción turística</c:v>
                </c:pt>
                <c:pt idx="2">
                  <c:v>Planes provinciales</c:v>
                </c:pt>
                <c:pt idx="3">
                  <c:v>Mejora de caminos rurales</c:v>
                </c:pt>
                <c:pt idx="4">
                  <c:v>Lucha contra la despoblación</c:v>
                </c:pt>
                <c:pt idx="5">
                  <c:v>Acceso a internet</c:v>
                </c:pt>
                <c:pt idx="6">
                  <c:v>Dinamización turística</c:v>
                </c:pt>
                <c:pt idx="7">
                  <c:v>Aprovechamiento de recursos naturales</c:v>
                </c:pt>
                <c:pt idx="8">
                  <c:v>Programas de dinamización del medio rural</c:v>
                </c:pt>
                <c:pt idx="9">
                  <c:v>Sanidad</c:v>
                </c:pt>
                <c:pt idx="10">
                  <c:v>Educación </c:v>
                </c:pt>
                <c:pt idx="11">
                  <c:v>Formación no reglada</c:v>
                </c:pt>
                <c:pt idx="12">
                  <c:v>Servicios de emergencias</c:v>
                </c:pt>
                <c:pt idx="13">
                  <c:v>Vivienda pública</c:v>
                </c:pt>
                <c:pt idx="14">
                  <c:v>Transporte</c:v>
                </c:pt>
              </c:strCache>
            </c:strRef>
          </c:cat>
          <c:val>
            <c:numRef>
              <c:f>Hoja7!$D$2:$D$16</c:f>
              <c:numCache>
                <c:formatCode>General</c:formatCode>
                <c:ptCount val="15"/>
                <c:pt idx="0">
                  <c:v>1</c:v>
                </c:pt>
                <c:pt idx="4">
                  <c:v>1</c:v>
                </c:pt>
                <c:pt idx="5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Hoja7!$E$1</c:f>
              <c:strCache>
                <c:ptCount val="1"/>
                <c:pt idx="0">
                  <c:v>Estatal</c:v>
                </c:pt>
              </c:strCache>
            </c:strRef>
          </c:tx>
          <c:invertIfNegative val="0"/>
          <c:cat>
            <c:strRef>
              <c:f>Hoja7!$A$2:$A$16</c:f>
              <c:strCache>
                <c:ptCount val="15"/>
                <c:pt idx="0">
                  <c:v>Incremento de especialidades médicas</c:v>
                </c:pt>
                <c:pt idx="1">
                  <c:v>Promoción turística</c:v>
                </c:pt>
                <c:pt idx="2">
                  <c:v>Planes provinciales</c:v>
                </c:pt>
                <c:pt idx="3">
                  <c:v>Mejora de caminos rurales</c:v>
                </c:pt>
                <c:pt idx="4">
                  <c:v>Lucha contra la despoblación</c:v>
                </c:pt>
                <c:pt idx="5">
                  <c:v>Acceso a internet</c:v>
                </c:pt>
                <c:pt idx="6">
                  <c:v>Dinamización turística</c:v>
                </c:pt>
                <c:pt idx="7">
                  <c:v>Aprovechamiento de recursos naturales</c:v>
                </c:pt>
                <c:pt idx="8">
                  <c:v>Programas de dinamización del medio rural</c:v>
                </c:pt>
                <c:pt idx="9">
                  <c:v>Sanidad</c:v>
                </c:pt>
                <c:pt idx="10">
                  <c:v>Educación </c:v>
                </c:pt>
                <c:pt idx="11">
                  <c:v>Formación no reglada</c:v>
                </c:pt>
                <c:pt idx="12">
                  <c:v>Servicios de emergencias</c:v>
                </c:pt>
                <c:pt idx="13">
                  <c:v>Vivienda pública</c:v>
                </c:pt>
                <c:pt idx="14">
                  <c:v>Transporte</c:v>
                </c:pt>
              </c:strCache>
            </c:strRef>
          </c:cat>
          <c:val>
            <c:numRef>
              <c:f>Hoja7!$E$2:$E$16</c:f>
              <c:numCache>
                <c:formatCode>General</c:formatCode>
                <c:ptCount val="1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9312256"/>
        <c:axId val="114157248"/>
        <c:axId val="0"/>
      </c:bar3DChart>
      <c:catAx>
        <c:axId val="1293122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itchFamily="34" charset="0"/>
              </a:defRPr>
            </a:pPr>
            <a:endParaRPr lang="es-ES"/>
          </a:p>
        </c:txPr>
        <c:crossAx val="114157248"/>
        <c:crosses val="autoZero"/>
        <c:auto val="1"/>
        <c:lblAlgn val="ctr"/>
        <c:lblOffset val="100"/>
        <c:noMultiLvlLbl val="0"/>
      </c:catAx>
      <c:valAx>
        <c:axId val="114157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Calibri" pitchFamily="34" charset="0"/>
              </a:defRPr>
            </a:pPr>
            <a:endParaRPr lang="es-ES"/>
          </a:p>
        </c:txPr>
        <c:crossAx val="129312256"/>
        <c:crosses val="autoZero"/>
        <c:crossBetween val="between"/>
      </c:valAx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66097975253093577"/>
          <c:y val="3.5487751531058639E-2"/>
          <c:w val="0.12949643794525711"/>
          <c:h val="0.29013560804899374"/>
        </c:manualLayout>
      </c:layout>
      <c:overlay val="0"/>
      <c:txPr>
        <a:bodyPr/>
        <a:lstStyle/>
        <a:p>
          <a:pPr>
            <a:defRPr sz="800" baseline="0">
              <a:latin typeface="Calibri" pitchFamily="34" charset="0"/>
            </a:defRPr>
          </a:pPr>
          <a:endParaRPr lang="es-E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Hoja8!$B$1</c:f>
              <c:strCache>
                <c:ptCount val="1"/>
                <c:pt idx="0">
                  <c:v>Local</c:v>
                </c:pt>
              </c:strCache>
            </c:strRef>
          </c:tx>
          <c:invertIfNegative val="0"/>
          <c:cat>
            <c:strRef>
              <c:f>Hoja8!$A$2:$A$12</c:f>
              <c:strCache>
                <c:ptCount val="11"/>
                <c:pt idx="0">
                  <c:v>Dinamización de la economía local</c:v>
                </c:pt>
                <c:pt idx="1">
                  <c:v>Acceso a internet</c:v>
                </c:pt>
                <c:pt idx="2">
                  <c:v>Desarrollo de formación no reglada</c:v>
                </c:pt>
                <c:pt idx="3">
                  <c:v>Lucha contra la despoblación</c:v>
                </c:pt>
                <c:pt idx="4">
                  <c:v>Mejora de carreteras</c:v>
                </c:pt>
                <c:pt idx="5">
                  <c:v>Potenciación de la industria agroalimentaria</c:v>
                </c:pt>
                <c:pt idx="6">
                  <c:v>Desarrollo de eventos culturales</c:v>
                </c:pt>
                <c:pt idx="7">
                  <c:v>Simplificación trámites administrativos</c:v>
                </c:pt>
                <c:pt idx="8">
                  <c:v>Educación</c:v>
                </c:pt>
                <c:pt idx="9">
                  <c:v>Vivienda pública</c:v>
                </c:pt>
                <c:pt idx="10">
                  <c:v>Transporte</c:v>
                </c:pt>
              </c:strCache>
            </c:strRef>
          </c:cat>
          <c:val>
            <c:numRef>
              <c:f>Hoja8!$B$2:$B$12</c:f>
              <c:numCache>
                <c:formatCode>General</c:formatCode>
                <c:ptCount val="11"/>
                <c:pt idx="0">
                  <c:v>1</c:v>
                </c:pt>
                <c:pt idx="2">
                  <c:v>1</c:v>
                </c:pt>
                <c:pt idx="3">
                  <c:v>1</c:v>
                </c:pt>
                <c:pt idx="5">
                  <c:v>1</c:v>
                </c:pt>
                <c:pt idx="6">
                  <c:v>1</c:v>
                </c:pt>
                <c:pt idx="9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Hoja8!$C$1</c:f>
              <c:strCache>
                <c:ptCount val="1"/>
                <c:pt idx="0">
                  <c:v>Provincia</c:v>
                </c:pt>
              </c:strCache>
            </c:strRef>
          </c:tx>
          <c:spPr>
            <a:solidFill>
              <a:srgbClr val="4BACC6"/>
            </a:solidFill>
          </c:spPr>
          <c:invertIfNegative val="0"/>
          <c:cat>
            <c:strRef>
              <c:f>Hoja8!$A$2:$A$12</c:f>
              <c:strCache>
                <c:ptCount val="11"/>
                <c:pt idx="0">
                  <c:v>Dinamización de la economía local</c:v>
                </c:pt>
                <c:pt idx="1">
                  <c:v>Acceso a internet</c:v>
                </c:pt>
                <c:pt idx="2">
                  <c:v>Desarrollo de formación no reglada</c:v>
                </c:pt>
                <c:pt idx="3">
                  <c:v>Lucha contra la despoblación</c:v>
                </c:pt>
                <c:pt idx="4">
                  <c:v>Mejora de carreteras</c:v>
                </c:pt>
                <c:pt idx="5">
                  <c:v>Potenciación de la industria agroalimentaria</c:v>
                </c:pt>
                <c:pt idx="6">
                  <c:v>Desarrollo de eventos culturales</c:v>
                </c:pt>
                <c:pt idx="7">
                  <c:v>Simplificación trámites administrativos</c:v>
                </c:pt>
                <c:pt idx="8">
                  <c:v>Educación</c:v>
                </c:pt>
                <c:pt idx="9">
                  <c:v>Vivienda pública</c:v>
                </c:pt>
                <c:pt idx="10">
                  <c:v>Transporte</c:v>
                </c:pt>
              </c:strCache>
            </c:strRef>
          </c:cat>
          <c:val>
            <c:numRef>
              <c:f>Hoja8!$C$2:$C$12</c:f>
              <c:numCache>
                <c:formatCode>General</c:formatCode>
                <c:ptCount val="11"/>
                <c:pt idx="1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Hoja8!$D$1</c:f>
              <c:strCache>
                <c:ptCount val="1"/>
                <c:pt idx="0">
                  <c:v>Autonómica</c:v>
                </c:pt>
              </c:strCache>
            </c:strRef>
          </c:tx>
          <c:invertIfNegative val="0"/>
          <c:cat>
            <c:strRef>
              <c:f>Hoja8!$A$2:$A$12</c:f>
              <c:strCache>
                <c:ptCount val="11"/>
                <c:pt idx="0">
                  <c:v>Dinamización de la economía local</c:v>
                </c:pt>
                <c:pt idx="1">
                  <c:v>Acceso a internet</c:v>
                </c:pt>
                <c:pt idx="2">
                  <c:v>Desarrollo de formación no reglada</c:v>
                </c:pt>
                <c:pt idx="3">
                  <c:v>Lucha contra la despoblación</c:v>
                </c:pt>
                <c:pt idx="4">
                  <c:v>Mejora de carreteras</c:v>
                </c:pt>
                <c:pt idx="5">
                  <c:v>Potenciación de la industria agroalimentaria</c:v>
                </c:pt>
                <c:pt idx="6">
                  <c:v>Desarrollo de eventos culturales</c:v>
                </c:pt>
                <c:pt idx="7">
                  <c:v>Simplificación trámites administrativos</c:v>
                </c:pt>
                <c:pt idx="8">
                  <c:v>Educación</c:v>
                </c:pt>
                <c:pt idx="9">
                  <c:v>Vivienda pública</c:v>
                </c:pt>
                <c:pt idx="10">
                  <c:v>Transporte</c:v>
                </c:pt>
              </c:strCache>
            </c:strRef>
          </c:cat>
          <c:val>
            <c:numRef>
              <c:f>Hoja8!$D$2:$D$12</c:f>
              <c:numCache>
                <c:formatCode>General</c:formatCode>
                <c:ptCount val="11"/>
                <c:pt idx="4">
                  <c:v>1</c:v>
                </c:pt>
                <c:pt idx="5">
                  <c:v>1</c:v>
                </c:pt>
                <c:pt idx="8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Hoja8!$E$1</c:f>
              <c:strCache>
                <c:ptCount val="1"/>
                <c:pt idx="0">
                  <c:v>Estatal</c:v>
                </c:pt>
              </c:strCache>
            </c:strRef>
          </c:tx>
          <c:invertIfNegative val="0"/>
          <c:cat>
            <c:strRef>
              <c:f>Hoja8!$A$2:$A$12</c:f>
              <c:strCache>
                <c:ptCount val="11"/>
                <c:pt idx="0">
                  <c:v>Dinamización de la economía local</c:v>
                </c:pt>
                <c:pt idx="1">
                  <c:v>Acceso a internet</c:v>
                </c:pt>
                <c:pt idx="2">
                  <c:v>Desarrollo de formación no reglada</c:v>
                </c:pt>
                <c:pt idx="3">
                  <c:v>Lucha contra la despoblación</c:v>
                </c:pt>
                <c:pt idx="4">
                  <c:v>Mejora de carreteras</c:v>
                </c:pt>
                <c:pt idx="5">
                  <c:v>Potenciación de la industria agroalimentaria</c:v>
                </c:pt>
                <c:pt idx="6">
                  <c:v>Desarrollo de eventos culturales</c:v>
                </c:pt>
                <c:pt idx="7">
                  <c:v>Simplificación trámites administrativos</c:v>
                </c:pt>
                <c:pt idx="8">
                  <c:v>Educación</c:v>
                </c:pt>
                <c:pt idx="9">
                  <c:v>Vivienda pública</c:v>
                </c:pt>
                <c:pt idx="10">
                  <c:v>Transporte</c:v>
                </c:pt>
              </c:strCache>
            </c:strRef>
          </c:cat>
          <c:val>
            <c:numRef>
              <c:f>Hoja8!$E$2:$E$12</c:f>
              <c:numCache>
                <c:formatCode>General</c:formatCode>
                <c:ptCount val="1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9314304"/>
        <c:axId val="114158976"/>
        <c:axId val="0"/>
      </c:bar3DChart>
      <c:catAx>
        <c:axId val="1293143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114158976"/>
        <c:crosses val="autoZero"/>
        <c:auto val="1"/>
        <c:lblAlgn val="ctr"/>
        <c:lblOffset val="100"/>
        <c:noMultiLvlLbl val="0"/>
      </c:catAx>
      <c:valAx>
        <c:axId val="114158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ES"/>
          </a:p>
        </c:txPr>
        <c:crossAx val="12931430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800"/>
          </a:pPr>
          <a:endParaRPr lang="es-ES"/>
        </a:p>
      </c:txPr>
    </c:legend>
    <c:plotVisOnly val="1"/>
    <c:dispBlanksAs val="gap"/>
    <c:showDLblsOverMax val="0"/>
  </c:chart>
  <c:spPr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17FA2-3B89-4343-B4BD-1A6FC4B0FDDA}" type="datetimeFigureOut">
              <a:rPr lang="es-ES" smtClean="0"/>
              <a:t>17/03/2017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62987-3901-4686-833D-E2FC6B2787F7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Estructura del  estudio.</a:t>
            </a:r>
          </a:p>
          <a:p>
            <a:pPr algn="ctr">
              <a:buNone/>
            </a:pPr>
            <a:endPara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s-E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teórico LORSERGO.</a:t>
            </a:r>
          </a:p>
          <a:p>
            <a:pPr algn="ctr">
              <a:buNone/>
            </a:pPr>
            <a:endPara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Aplicación teórica en territorio.</a:t>
            </a:r>
          </a:p>
          <a:p>
            <a:pPr algn="ctr">
              <a:buNone/>
            </a:pPr>
            <a:endParaRPr lang="es-ES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Aspectos competenciales – NN.TT.</a:t>
            </a:r>
          </a:p>
          <a:p>
            <a:pPr algn="ctr">
              <a:buNone/>
            </a:pPr>
            <a:endParaRPr lang="es-ES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 modelo para el desarrollo del Smart Rural.</a:t>
            </a:r>
          </a:p>
          <a:p>
            <a:pPr>
              <a:buNone/>
            </a:pPr>
            <a:r>
              <a:rPr lang="es-ES" dirty="0" smtClean="0"/>
              <a:t>  </a:t>
            </a: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092280" y="908720"/>
            <a:ext cx="1705372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260648"/>
            <a:ext cx="1486309" cy="609823"/>
          </a:xfrm>
          <a:prstGeom prst="rect">
            <a:avLst/>
          </a:prstGeom>
          <a:noFill/>
        </p:spPr>
      </p:pic>
      <p:sp>
        <p:nvSpPr>
          <p:cNvPr id="2" name="1 Flecha abajo"/>
          <p:cNvSpPr/>
          <p:nvPr/>
        </p:nvSpPr>
        <p:spPr>
          <a:xfrm>
            <a:off x="2681497" y="2852936"/>
            <a:ext cx="3744416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Distribución de la población por municipios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  <a:p>
            <a:pPr algn="just">
              <a:lnSpc>
                <a:spcPct val="105000"/>
              </a:lnSpc>
            </a:pPr>
            <a:r>
              <a:rPr lang="es-ES" sz="2000" b="1" dirty="0" smtClean="0">
                <a:ea typeface="Calibri"/>
                <a:cs typeface="Calibri"/>
              </a:rPr>
              <a:t>Descenso </a:t>
            </a:r>
            <a:r>
              <a:rPr lang="es-ES" sz="2000" b="1" dirty="0">
                <a:ea typeface="Calibri"/>
                <a:cs typeface="Calibri"/>
              </a:rPr>
              <a:t>de un 9% de la población (1.573 personas) </a:t>
            </a:r>
            <a:r>
              <a:rPr lang="es-ES" sz="2000" b="1" dirty="0" smtClean="0">
                <a:ea typeface="Calibri"/>
                <a:cs typeface="Calibri"/>
              </a:rPr>
              <a:t>2010-15.</a:t>
            </a:r>
          </a:p>
          <a:p>
            <a:pPr algn="just">
              <a:lnSpc>
                <a:spcPct val="105000"/>
              </a:lnSpc>
            </a:pPr>
            <a:r>
              <a:rPr lang="es-ES" sz="2000" b="1" dirty="0" smtClean="0">
                <a:ea typeface="Calibri"/>
                <a:cs typeface="Times New Roman"/>
              </a:rPr>
              <a:t>Otros índices. Tasa de masculinización, grado de envejecimiento, grado de sustitución, tasa de dependencia, ruralidad, urbanización y ruralización. </a:t>
            </a:r>
            <a:endParaRPr lang="es-ES" sz="2000" dirty="0">
              <a:ea typeface="Calibri"/>
              <a:cs typeface="Times New Roman"/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096085"/>
              </p:ext>
            </p:extLst>
          </p:nvPr>
        </p:nvGraphicFramePr>
        <p:xfrm>
          <a:off x="568052" y="2204864"/>
          <a:ext cx="8010537" cy="1714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87218"/>
                <a:gridCol w="2523319"/>
              </a:tblGrid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TAMAÑO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Nº de municipios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Menos de 101 habitantes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21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De 101 a 500 habitantes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29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De 501 a 1.000 habitantes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0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De 1.001 a 2.000 habitantes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3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De 2.001 a 5.000 habitantes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1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De 5.001 a 10.000 habitantes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0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&gt; de 10.000 habitantes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0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TOTAL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54</a:t>
                      </a:r>
                      <a:endParaRPr lang="es-ES" sz="1100" i="1" dirty="0">
                        <a:solidFill>
                          <a:srgbClr val="365F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784895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Metodología empleada. </a:t>
            </a:r>
          </a:p>
          <a:p>
            <a:pPr marL="0" indent="0" algn="ctr">
              <a:buNone/>
            </a:pPr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Ascendente y participativa.</a:t>
            </a:r>
          </a:p>
          <a:p>
            <a:pPr marL="0" indent="0" algn="ctr">
              <a:buNone/>
            </a:pPr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Público y privada.</a:t>
            </a:r>
          </a:p>
          <a:p>
            <a:pPr marL="0" indent="0" algn="ctr">
              <a:buNone/>
            </a:pP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LOCAL </a:t>
            </a:r>
          </a:p>
          <a:p>
            <a:pPr marL="0" lvl="0" indent="0">
              <a:buNone/>
            </a:pP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Municipios </a:t>
            </a:r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una población menor o igual a 1.000 habitantes: Melgar de Arriba, Villavicencio de los Caballeros,  Santervas, Herrin, Bolaños de Campos y Tordehumos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E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>
              <a:buNone/>
            </a:pPr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Municipios con una población mayor de 1.000 habitantes y menor o igual a 5.000 habitantes: Mayorga y Villabrágina.</a:t>
            </a:r>
          </a:p>
          <a:p>
            <a:pPr marL="0" lvl="0" indent="0">
              <a:buNone/>
            </a:pPr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Municipios con población mayor de 5.000 habitantes y menor o igual a 20.000 habitantes: Medina de Rioseco.</a:t>
            </a:r>
          </a:p>
          <a:p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Diputados provinciales del partido de Rioseco.</a:t>
            </a:r>
          </a:p>
          <a:p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ayuntamientos/ Alcaldes:</a:t>
            </a:r>
          </a:p>
          <a:p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Zona VARUR 1: Mayorga, Melgar de Arriba y Villavicencio de los Caballeros.</a:t>
            </a:r>
          </a:p>
          <a:p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Zona VARUR 2: Villalón de Campos, Santervás de Campos y Herrín de Campos (Pte. Mancomunidad)</a:t>
            </a:r>
          </a:p>
          <a:p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Zona VARUR 3: Bolaños de Campos y Tordehumos. </a:t>
            </a:r>
          </a:p>
          <a:p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Zona VARUR 4: Medina de Rioseco y  Villabrágima. </a:t>
            </a:r>
          </a:p>
          <a:p>
            <a:pPr marL="0" indent="0">
              <a:buNone/>
            </a:pPr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s-E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SECTOR EMPRESARIAL.</a:t>
            </a:r>
          </a:p>
          <a:p>
            <a:pPr marL="0" indent="0">
              <a:buNone/>
            </a:pP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</a:t>
            </a:r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Empresas de diferentes sectores económicos más sobresalientes del territorio: agrario, construcción, servicios y comercio.</a:t>
            </a:r>
          </a:p>
          <a:p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s-E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Cooperativas </a:t>
            </a:r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agrarias:  COCOCEA y Grupo Lácteo de Bolaños de Campos.</a:t>
            </a:r>
          </a:p>
          <a:p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Industria:, Meóriga, Hnos. Gamazo Carbajosa, Lanas Collantes y Materiales de construcción Curieses.</a:t>
            </a:r>
          </a:p>
          <a:p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Servicios: Residencia Geriátrica de Villalón de Campos, Comercial Valdivieco, , InforAlon (Tienda y Expertos en Informática)</a:t>
            </a:r>
          </a:p>
          <a:p>
            <a:r>
              <a:rPr lang="es-E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Turismo: El Madrileño (Mayorga), y Hotel** Venta del Alón de Villalón.</a:t>
            </a:r>
          </a:p>
          <a:p>
            <a:pPr marL="0" indent="0">
              <a:buNone/>
            </a:pPr>
            <a:r>
              <a:rPr lang="es-ES" sz="1200" dirty="0"/>
              <a:t> </a:t>
            </a:r>
          </a:p>
          <a:p>
            <a:pPr marL="0" indent="0">
              <a:buNone/>
            </a:pPr>
            <a:r>
              <a:rPr lang="es-ES" sz="1200" dirty="0"/>
              <a:t> </a:t>
            </a:r>
          </a:p>
          <a:p>
            <a:pPr>
              <a:buNone/>
            </a:pPr>
            <a:endParaRPr lang="es-ES" sz="1200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164288" y="908720"/>
            <a:ext cx="1633364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260648"/>
            <a:ext cx="1414301" cy="609823"/>
          </a:xfrm>
          <a:prstGeom prst="rect">
            <a:avLst/>
          </a:prstGeom>
          <a:noFill/>
        </p:spPr>
      </p:pic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9186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Metodología empleada. </a:t>
            </a:r>
          </a:p>
          <a:p>
            <a:pPr marL="0" indent="0" algn="ctr">
              <a:buNone/>
            </a:pP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SECTOR SOCIAL.</a:t>
            </a:r>
          </a:p>
          <a:p>
            <a:pPr marL="0" indent="0">
              <a:buNone/>
            </a:pP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0" indent="0">
              <a:buNone/>
            </a:pP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Ciudadanía ( Asociaciones más representativas de carácter local ) correspondientes a jóvenes, empresarios, cultural, mayores, desarrollo rural y patrimonio:</a:t>
            </a:r>
          </a:p>
          <a:p>
            <a:pPr marL="0" indent="0">
              <a:buNone/>
            </a:pP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Asociación Juvenil Villalón.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Asociación de Empresarios y Profesionales de Medina de Rioseco y comarca.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Asociación Cultural el Vitor de Mayorga.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Asociación de Jubilados la Cuesta.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Asociación de Mujeres Villafrade de Campos.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Asociación Desarrollo Rural Adri Valladolid Norte.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Junta de Semana Santa de Medina de Rioseco.</a:t>
            </a:r>
          </a:p>
          <a:p>
            <a:pPr marL="0" indent="0">
              <a:buNone/>
            </a:pP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Además se realizaron dos talleres – mesas de trabajo: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Empresarios de todas las zonas: 29 de noviembre en Medina de Rioseco.</a:t>
            </a:r>
          </a:p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Ayuntamientos de todas las zonas: 28 de noviembre en Villalón de Campos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DEFINICION DE COMPETENCIA Y ADMINISTRACIONES </a:t>
            </a:r>
            <a:r>
              <a:rPr lang="es-E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RESPONSABLES</a:t>
            </a:r>
          </a:p>
          <a:p>
            <a:pPr>
              <a:buNone/>
            </a:pP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idoneidad de las competencias de los ayuntamientos y mancomunidades. Ley de bases de régimen local nacional y autonómica.  </a:t>
            </a:r>
          </a:p>
          <a:p>
            <a:pPr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None/>
            </a:pPr>
            <a:r>
              <a:rPr lang="es-E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Sumatorio ( administración + empresa + ciudadanía )</a:t>
            </a:r>
          </a:p>
          <a:p>
            <a:pPr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la idoneidad de las atribuciones  </a:t>
            </a:r>
          </a:p>
          <a:p>
            <a:pPr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None/>
            </a:pPr>
            <a:r>
              <a:rPr lang="es-E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administración + empresa + ciudadanía </a:t>
            </a:r>
            <a:r>
              <a:rPr lang="es-E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necesidades NN.TT y responsabilidades.</a:t>
            </a:r>
          </a:p>
          <a:p>
            <a:pPr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>
              <a:buNone/>
            </a:pPr>
            <a:r>
              <a:rPr lang="es-E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Sumatorio </a:t>
            </a:r>
            <a:r>
              <a:rPr lang="es-E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administración + empresa + ciudadanía )</a:t>
            </a:r>
          </a:p>
          <a:p>
            <a:pPr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2295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idoneidad de las competencias de los ayuntamientos 21 competencias. Sumatorio ( administración + empresa + ciudadanía )</a:t>
            </a:r>
          </a:p>
          <a:p>
            <a:pPr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216078"/>
              </p:ext>
            </p:extLst>
          </p:nvPr>
        </p:nvGraphicFramePr>
        <p:xfrm>
          <a:off x="611560" y="2348880"/>
          <a:ext cx="7823013" cy="39243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540"/>
                <a:gridCol w="4985554"/>
                <a:gridCol w="872253"/>
                <a:gridCol w="747394"/>
                <a:gridCol w="748272"/>
              </a:tblGrid>
              <a:tr h="115163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SI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NO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N/S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795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La inscripción, registro y certificación del empadronamiento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82,1%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14,3%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15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2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La celebración de matrimonios civiles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71,4%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17,9%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10,7%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15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La aprobación de las fiestas municipales.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75%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17,%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7m1%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27124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4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La autorización para el consumo de bebidas alcohólicas en vías y espacios públicos y la solicitud de horario especial de bares.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67,9%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25%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7,1%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795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5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Efectuar la petición de planes provinciales de obras de la Diputación Provincial a realizar en el municipio.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92,9%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15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6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El arreglo de los caminos rurales.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85,7%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7,1%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7,1%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15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La realización de nuevas calles o su reforma integral.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89,3%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7,1%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36290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8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Inversiones en nuevo depósito del agua, nueva red de distribución de agua potable, nueva red de alcantarillado, sistema de depuración de aguas residuales y equipamiento de alumbrado público.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89,3%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7,15%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15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9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Gestión de cementerio.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89,3%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7,1%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15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10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Inversión en nuevos parques y jardines.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85,7%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7,1%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7,15%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15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11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Mercadillos, venta especializada y venta ambulante.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78,6%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17,9%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15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12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Censo de perros y otros animales de compañía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85,7%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14,3%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795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13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Nuevos equipamientos deportivos en piscinas, frontones y otras infraestructuras.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85,7%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10,7%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15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14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Centro multiusos y Teleclub.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82,1%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7,1%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10,7%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15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15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Plaza de toros.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60,7%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25%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14,3&amp;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795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16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Nueva Oficina de Turismo y Puntos de Información Turística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71,4%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21,4%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7,1%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795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17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Concesión de Licencias y Comunicaciones previas en materia de urbanismo.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78,6%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17,9%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795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18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Elaboración y ejecución de planes municipales de vivienda.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67,9%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21,4%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10,7%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1516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19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Dinamización económica de la localidad.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67,9%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28,6%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27124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20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Contratación de desempleados para ejecución de obras o servicios públicos esenciales o de interés general del municipio.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82,1%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10,7%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7,1%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  <a:tr h="1795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21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Nuevos centros Infantiles para la Conciliación Vida Familiar-Laboral: "Programa Crecemos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solidFill>
                            <a:srgbClr val="FF0000"/>
                          </a:solidFill>
                          <a:effectLst/>
                        </a:rPr>
                        <a:t>75%</a:t>
                      </a:r>
                      <a:endParaRPr lang="es-ES" sz="9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21,4%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900" dirty="0">
                          <a:effectLst/>
                        </a:rPr>
                        <a:t>3,6%</a:t>
                      </a:r>
                      <a:endParaRPr lang="es-E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435" marR="53435" marT="0" marB="0"/>
                </a:tc>
              </a:tr>
            </a:tbl>
          </a:graphicData>
        </a:graphic>
      </p:graphicFrame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38775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idoneidad de las competencias de las mancomunidades 16 competencias. Sumatorio ( administración + empresa + ciudadanía )</a:t>
            </a:r>
          </a:p>
          <a:p>
            <a:pPr marL="0" indent="0">
              <a:buNone/>
            </a:pP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s-E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236296" y="908720"/>
            <a:ext cx="1561356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260648"/>
            <a:ext cx="1342293" cy="609823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32397"/>
              </p:ext>
            </p:extLst>
          </p:nvPr>
        </p:nvGraphicFramePr>
        <p:xfrm>
          <a:off x="539552" y="2336599"/>
          <a:ext cx="8258099" cy="37644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7865"/>
                <a:gridCol w="5308973"/>
                <a:gridCol w="907214"/>
                <a:gridCol w="776566"/>
                <a:gridCol w="777481"/>
              </a:tblGrid>
              <a:tr h="140609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SI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NO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N/S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28715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La conservación y mantenimiento común de calles, alumbrado, alcantarillado y abastecimiento de agua.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57,1%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39,3%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3,6%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1406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2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Recogida de basuras.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92,9%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3,6%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3,6%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21696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La conservación y mantenimiento común de parques y jardines.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50%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42,9%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3,6%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21696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4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El desarrollo de aplicaciones informáticas para la gestión de servicios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71,4%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17,9%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10,7%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1406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5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Contratación de red Wifi de acceso público libre.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64,3%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32,1%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3,6%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1406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6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Construcción de tanatorios mancomunados o velatorios.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57,1%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28,6%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14,3%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1406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7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Celebración de ferias comarcales.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78,6%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10,7%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10,7%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21696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8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Lugares de enterramiento o destrucción de cadáveres de animales de compañía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89,3%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7,1%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3,6%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1406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9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Desarrollo de programas formativos no reglados.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89,3%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10,7%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21696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10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Escuelas Municipales de Música y Danza y otras escuelas de arte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75%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21,4%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3,6%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1406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11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Control de edificaciones que vulneren las normas urbanísticas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46,$%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39,3%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10,7%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32544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12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 Contratación de desempleados para ejecución de obras o servicios públicos esenciales o de interés general de servicios mancomunados.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67,9%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32,1%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43393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13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Sufragar la parte proporcional de gasto corriente y mantenimiento de colegio que corresponde a cada ayuntamiento por los niños que aporte al centro rural agrupado (CRA).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50%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28,6%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21,4%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21696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14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Creación de la Policía Local y de voluntariado de Protección Civil de carácter mancomunado.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64,3%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28,6%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7,1%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1406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15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Nueva residencia de personas mayores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57,1%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25%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17,9%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  <a:tr h="28715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16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Información, orientación y asesoramiento en políticas de Igualdad de Oportunidades entre Mujeres y Hombres.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solidFill>
                            <a:srgbClr val="FF0000"/>
                          </a:solidFill>
                          <a:effectLst/>
                        </a:rPr>
                        <a:t>89,3%</a:t>
                      </a:r>
                      <a:endParaRPr lang="es-ES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7,1%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000" dirty="0">
                          <a:effectLst/>
                        </a:rPr>
                        <a:t>3,6%</a:t>
                      </a:r>
                      <a:endParaRPr lang="es-E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06" marR="60806" marT="0" marB="0"/>
                </a:tc>
              </a:tr>
            </a:tbl>
          </a:graphicData>
        </a:graphic>
      </p:graphicFrame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57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la idoneidad de las atribuciones  </a:t>
            </a: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administración.</a:t>
            </a:r>
          </a:p>
          <a:p>
            <a:pPr marL="0" indent="0"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1440232536"/>
              </p:ext>
            </p:extLst>
          </p:nvPr>
        </p:nvGraphicFramePr>
        <p:xfrm>
          <a:off x="539552" y="2009775"/>
          <a:ext cx="8208912" cy="1923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3271331122"/>
              </p:ext>
            </p:extLst>
          </p:nvPr>
        </p:nvGraphicFramePr>
        <p:xfrm>
          <a:off x="539552" y="4149080"/>
          <a:ext cx="5689624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8 Gráfico"/>
          <p:cNvGraphicFramePr/>
          <p:nvPr>
            <p:extLst>
              <p:ext uri="{D42A27DB-BD31-4B8C-83A1-F6EECF244321}">
                <p14:modId xmlns:p14="http://schemas.microsoft.com/office/powerpoint/2010/main" val="1580009828"/>
              </p:ext>
            </p:extLst>
          </p:nvPr>
        </p:nvGraphicFramePr>
        <p:xfrm>
          <a:off x="6444208" y="4149080"/>
          <a:ext cx="2286000" cy="1735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10" name="9 Imagen" descr="C:\Users\Victor\AppData\Local\Temp\LOGO CONSEJERÍA PRES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437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3763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la idoneidad de las atribuciones  </a:t>
            </a: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empresa.</a:t>
            </a:r>
          </a:p>
          <a:p>
            <a:pPr marL="0" indent="0"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236296" y="908720"/>
            <a:ext cx="1561356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260648"/>
            <a:ext cx="1342293" cy="609823"/>
          </a:xfrm>
          <a:prstGeom prst="rect">
            <a:avLst/>
          </a:prstGeom>
          <a:noFill/>
        </p:spPr>
      </p:pic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1672999240"/>
              </p:ext>
            </p:extLst>
          </p:nvPr>
        </p:nvGraphicFramePr>
        <p:xfrm>
          <a:off x="467544" y="1988841"/>
          <a:ext cx="8330108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2621569675"/>
              </p:ext>
            </p:extLst>
          </p:nvPr>
        </p:nvGraphicFramePr>
        <p:xfrm>
          <a:off x="467544" y="4365104"/>
          <a:ext cx="5688632" cy="2095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8 Gráfico"/>
          <p:cNvGraphicFramePr/>
          <p:nvPr>
            <p:extLst>
              <p:ext uri="{D42A27DB-BD31-4B8C-83A1-F6EECF244321}">
                <p14:modId xmlns:p14="http://schemas.microsoft.com/office/powerpoint/2010/main" val="2841667688"/>
              </p:ext>
            </p:extLst>
          </p:nvPr>
        </p:nvGraphicFramePr>
        <p:xfrm>
          <a:off x="6372200" y="4365104"/>
          <a:ext cx="2425452" cy="2095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10" name="9 Imagen" descr="C:\Users\Victor\AppData\Local\Temp\LOGO CONSEJERÍA PRES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2315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la idoneidad de las atribuciones  </a:t>
            </a:r>
            <a:r>
              <a:rPr lang="es-E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ciudadania.</a:t>
            </a:r>
          </a:p>
          <a:p>
            <a:pPr marL="0" indent="0"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s-E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1346931353"/>
              </p:ext>
            </p:extLst>
          </p:nvPr>
        </p:nvGraphicFramePr>
        <p:xfrm>
          <a:off x="611560" y="2132856"/>
          <a:ext cx="7920880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3991571167"/>
              </p:ext>
            </p:extLst>
          </p:nvPr>
        </p:nvGraphicFramePr>
        <p:xfrm>
          <a:off x="827584" y="4293096"/>
          <a:ext cx="4104456" cy="2345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8 Gráfico"/>
          <p:cNvGraphicFramePr/>
          <p:nvPr>
            <p:extLst>
              <p:ext uri="{D42A27DB-BD31-4B8C-83A1-F6EECF244321}">
                <p14:modId xmlns:p14="http://schemas.microsoft.com/office/powerpoint/2010/main" val="2705049264"/>
              </p:ext>
            </p:extLst>
          </p:nvPr>
        </p:nvGraphicFramePr>
        <p:xfrm>
          <a:off x="5076056" y="4293096"/>
          <a:ext cx="3323109" cy="2342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10" name="9 Imagen" descr="C:\Users\Victor\AppData\Local\Temp\LOGO CONSEJERÍA PRES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844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1717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necesidades NN.TT y responsabilidades</a:t>
            </a: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Sumatorio </a:t>
            </a:r>
            <a:r>
              <a:rPr lang="es-E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administración + empresa + ciudadanía </a:t>
            </a: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Actividad económica.</a:t>
            </a:r>
          </a:p>
          <a:p>
            <a:pPr marL="0" indent="0">
              <a:buNone/>
            </a:pP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856503"/>
              </p:ext>
            </p:extLst>
          </p:nvPr>
        </p:nvGraphicFramePr>
        <p:xfrm>
          <a:off x="611560" y="2996952"/>
          <a:ext cx="7704858" cy="2816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715"/>
                <a:gridCol w="3547196"/>
                <a:gridCol w="767596"/>
                <a:gridCol w="766693"/>
                <a:gridCol w="767596"/>
                <a:gridCol w="689031"/>
                <a:gridCol w="689031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LOCAL.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PROV.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AUTO.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ESTA.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N/C.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Comercio electrónico.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32,1%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automatización de procesos propios agrícolas y ganaderos: regadíos, sistemas de ordeño, etc..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32,2%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39,3%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posicionamiento global GPS para desarrollo de agricultura de precisión.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7,2%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solidFill>
                            <a:srgbClr val="FF0000"/>
                          </a:solidFill>
                          <a:effectLst/>
                        </a:rPr>
                        <a:t>42,9%</a:t>
                      </a:r>
                      <a:endParaRPr lang="es-E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4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para la realización de inventarios y seguimiento de recursos y modernización de explotaciones.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7,2%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solidFill>
                            <a:srgbClr val="FF0000"/>
                          </a:solidFill>
                          <a:effectLst/>
                        </a:rPr>
                        <a:t>57,1%</a:t>
                      </a:r>
                      <a:endParaRPr lang="es-E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5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relación con proveedores.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25,0%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solidFill>
                            <a:srgbClr val="FF0000"/>
                          </a:solidFill>
                          <a:effectLst/>
                        </a:rPr>
                        <a:t>35,7%</a:t>
                      </a:r>
                      <a:endParaRPr lang="es-E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6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venta “ on line “ del comercio local y artesanía.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32,2%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venta “ on line “ de productos agroalimentarios.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32,1%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8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gestión de la venta de ofertas turísticas: alojamientos rurales, etc…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35,8%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9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gestión de pymes ( gestoría ). Impuestos, trámites, etc.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39,3%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687501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722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6948264" y="908720"/>
            <a:ext cx="1849388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260648"/>
            <a:ext cx="1630325" cy="609823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827584" y="1772816"/>
            <a:ext cx="748883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TEORICA DE LA LORSERGO</a:t>
            </a:r>
            <a:r>
              <a:rPr lang="es-ES" dirty="0" smtClean="0"/>
              <a:t>. 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827584" y="2492896"/>
            <a:ext cx="3240360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SECTORIAL DAFO DE NN.TT. EN ZONAS RURALES. 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60032" y="2492896"/>
            <a:ext cx="345638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DEFINICION DE TERRITORIO APLICACIÓN TEORICA DE COMPETENCIA.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833849" y="3731987"/>
            <a:ext cx="345638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METODOLOGIA EMPLEADA.</a:t>
            </a:r>
          </a:p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PARTICIPATIVA. 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4860032" y="4869160"/>
            <a:ext cx="345638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DEFINICION DE COMPETENCIA Y ADMINISTRACIONES RESPONSABLES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Flecha doblada"/>
          <p:cNvSpPr/>
          <p:nvPr/>
        </p:nvSpPr>
        <p:spPr>
          <a:xfrm rot="10800000">
            <a:off x="3923928" y="2492896"/>
            <a:ext cx="792088" cy="324036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899592" y="3645024"/>
            <a:ext cx="2736304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DEFINICION AMBITOS CLAVE Y ATRIBUTOS.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899592" y="4869160"/>
            <a:ext cx="2736304" cy="91440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CONCLUSIONES.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9" name="18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696737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necesidades NN.TT y responsabilidades</a:t>
            </a: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Sumatorio </a:t>
            </a:r>
            <a:r>
              <a:rPr lang="es-E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administración + empresa + ciudadanía </a:t>
            </a: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Actividad Administracion.</a:t>
            </a:r>
          </a:p>
          <a:p>
            <a:pPr marL="0" indent="0">
              <a:buNone/>
            </a:pP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739255"/>
              </p:ext>
            </p:extLst>
          </p:nvPr>
        </p:nvGraphicFramePr>
        <p:xfrm>
          <a:off x="539554" y="2780928"/>
          <a:ext cx="8039035" cy="3168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3146"/>
                <a:gridCol w="3718950"/>
                <a:gridCol w="800888"/>
                <a:gridCol w="799946"/>
                <a:gridCol w="800888"/>
                <a:gridCol w="696302"/>
                <a:gridCol w="71891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LOCAL.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PROV.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AUTO.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ESTA.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N/C.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detección de incidencias en servicios públicos: alumbrado, recogida de basuras, trasporte, limpieza, aguas, saneamientos, tráfico, etc…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78,5%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detección de costes y rentabilidad de servicios públicos.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50%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control de cotos de caza y pesca.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50%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39,3%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4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Búsqueda de empleo.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39,3%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5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Plataformas de contratación pública.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35,7%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35,7%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6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Asistencia sanitaria ( atención primeria ).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32,1%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53,6%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Telediagnóstico sanitario.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57,1%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8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Asistencia sanitaria urgente.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53,6%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9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atención a sectores desfavorecidos en el medio rural: mujeres, jóvenes, discapacitados.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32,1%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prevención y control de situaciones de violencia de género.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28,6%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28,6%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11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Plataforma web. Servicios públicos y tramitación administrativa ( realización de trámites “ on line “.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32,1%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32,1%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437" y="784895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8097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necesidades NN.TT y responsabilidades</a:t>
            </a: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Sumatorio </a:t>
            </a:r>
            <a:r>
              <a:rPr lang="es-E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administración + empresa + ciudadanía </a:t>
            </a: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Infraestructuras, movilidad, sociedad ( ocio y cultura )</a:t>
            </a:r>
          </a:p>
          <a:p>
            <a:pPr marL="0" indent="0">
              <a:buNone/>
            </a:pP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08304" y="908720"/>
            <a:ext cx="1489348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260648"/>
            <a:ext cx="1270285" cy="609823"/>
          </a:xfrm>
          <a:prstGeom prst="rect">
            <a:avLst/>
          </a:prstGeom>
          <a:noFill/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700553"/>
              </p:ext>
            </p:extLst>
          </p:nvPr>
        </p:nvGraphicFramePr>
        <p:xfrm>
          <a:off x="522332" y="2420888"/>
          <a:ext cx="7722075" cy="880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969"/>
                <a:gridCol w="3595133"/>
                <a:gridCol w="768771"/>
                <a:gridCol w="768771"/>
                <a:gridCol w="769675"/>
                <a:gridCol w="668378"/>
                <a:gridCol w="668378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LOCAL.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PROV.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AUTO.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ESTA.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N/C.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para la detección de plagas.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29,3%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32,1%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para la detección y comunicación de desastre naturales ( incendios ).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35,7%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información “ in situ “ de los recursos locales.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71,4%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190240"/>
              </p:ext>
            </p:extLst>
          </p:nvPr>
        </p:nvGraphicFramePr>
        <p:xfrm>
          <a:off x="539551" y="3599148"/>
          <a:ext cx="7704858" cy="541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1892"/>
                <a:gridCol w="3587117"/>
                <a:gridCol w="767057"/>
                <a:gridCol w="767057"/>
                <a:gridCol w="767959"/>
                <a:gridCol w="666888"/>
                <a:gridCol w="666888"/>
              </a:tblGrid>
              <a:tr h="189892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LOCAL.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PROV.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AUTO.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ESTA.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N/C.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trasporte rural a la carta.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24,6%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53,6%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teletrabajo.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42,9%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743870"/>
              </p:ext>
            </p:extLst>
          </p:nvPr>
        </p:nvGraphicFramePr>
        <p:xfrm>
          <a:off x="527661" y="4365104"/>
          <a:ext cx="7716747" cy="751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636"/>
                <a:gridCol w="3592654"/>
                <a:gridCol w="768240"/>
                <a:gridCol w="768240"/>
                <a:gridCol w="769143"/>
                <a:gridCol w="667917"/>
                <a:gridCol w="667917"/>
              </a:tblGrid>
              <a:tr h="28753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LOCAL.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PROV.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AUTO.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ESTA.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N/C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5019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 ocio “ on line “.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 25,0%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32,1%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32,1%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753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descarga de elementos culturales.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42,9%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9" name="8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784895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3836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necesidades NN.TT y responsabilidades</a:t>
            </a: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Sumatorio </a:t>
            </a:r>
            <a:r>
              <a:rPr lang="es-E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administración + empresa + ciudadanía </a:t>
            </a: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Bienestar y turismo.</a:t>
            </a:r>
          </a:p>
          <a:p>
            <a:pPr marL="0" indent="0">
              <a:buNone/>
            </a:pP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037058"/>
              </p:ext>
            </p:extLst>
          </p:nvPr>
        </p:nvGraphicFramePr>
        <p:xfrm>
          <a:off x="611559" y="2492895"/>
          <a:ext cx="7848873" cy="2288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7565"/>
                <a:gridCol w="3612578"/>
                <a:gridCol w="781944"/>
                <a:gridCol w="781024"/>
                <a:gridCol w="781944"/>
                <a:gridCol w="701909"/>
                <a:gridCol w="701909"/>
              </a:tblGrid>
              <a:tr h="146027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LOCAL.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PROV.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AUTO.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ESTA.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N/C.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027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wi – fi abiertos y gratuitos para los ciudadanos.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75,0%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027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tele atención para personas mayores.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42,8%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2054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solicitud de servicio de manutención ( tele – comidas ). 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46,5%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32,1%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2054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4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relación con proveedores: luz, gas, teléfono, etc..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42,8%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28,6%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027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5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información meteorológica.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35,7%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3,6%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2054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6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aviso para la seguridad y atención  ciudadana ( guardia civil, urgencias, protección civil ). 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46,5%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7,1%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027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7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Formación reglada “ On Line “.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28,6%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21,4%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027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8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Formación no reglada “ On Line “.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32,1%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6027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9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Acceso a los sistemas de gestión bancaria y financiera.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28,4%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867308"/>
              </p:ext>
            </p:extLst>
          </p:nvPr>
        </p:nvGraphicFramePr>
        <p:xfrm>
          <a:off x="611560" y="4869160"/>
          <a:ext cx="7848871" cy="880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9405"/>
                <a:gridCol w="3631897"/>
                <a:gridCol w="781943"/>
                <a:gridCol w="781023"/>
                <a:gridCol w="782863"/>
                <a:gridCol w="679831"/>
                <a:gridCol w="701909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LOCAL.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PROV.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AUTO.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ESTA.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N/C.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gestión de la venta de ofertas turísticas: alojamientos rurales, etc…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46,4%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25%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14,3%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2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Sistemas de difusión de los recursos locales o territoriales turísticos.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b="1" dirty="0">
                          <a:solidFill>
                            <a:srgbClr val="FF0000"/>
                          </a:solidFill>
                          <a:effectLst/>
                        </a:rPr>
                        <a:t>53,5%</a:t>
                      </a:r>
                      <a:endParaRPr lang="es-E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10,7%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s-ES" sz="1100" dirty="0">
                          <a:effectLst/>
                        </a:rPr>
                        <a:t>17,9%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" name="7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784895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2896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" dirty="0"/>
          </a:p>
          <a:p>
            <a:pPr>
              <a:lnSpc>
                <a:spcPct val="105000"/>
              </a:lnSpc>
              <a:spcAft>
                <a:spcPts val="800"/>
              </a:spcAft>
            </a:pPr>
            <a:endParaRPr lang="es-ES" dirty="0">
              <a:ea typeface="Calibri"/>
              <a:cs typeface="Times New Roman"/>
            </a:endParaRPr>
          </a:p>
          <a:p>
            <a:pPr>
              <a:buNone/>
            </a:pPr>
            <a:endParaRPr lang="es-ES" b="1" dirty="0" smtClean="0"/>
          </a:p>
          <a:p>
            <a:pPr>
              <a:buNone/>
            </a:pP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08304" y="908720"/>
            <a:ext cx="1489348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260648"/>
            <a:ext cx="1270285" cy="609823"/>
          </a:xfrm>
          <a:prstGeom prst="rect">
            <a:avLst/>
          </a:prstGeom>
          <a:noFill/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17032"/>
            <a:ext cx="8474123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6 Imagen" descr="C:\Users\Victor\AppData\Local\Temp\LOGO CONSEJERÍA PRES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437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pic>
        <p:nvPicPr>
          <p:cNvPr id="1025" name="Imagen 102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06" t="40317" r="16589" b="16022"/>
          <a:stretch>
            <a:fillRect/>
          </a:stretch>
        </p:blipFill>
        <p:spPr bwMode="auto">
          <a:xfrm>
            <a:off x="323528" y="1412776"/>
            <a:ext cx="8255061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2657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5321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Conclusiones.</a:t>
            </a:r>
          </a:p>
          <a:p>
            <a:pPr marL="0" indent="0" algn="ctr">
              <a:buNone/>
            </a:pPr>
            <a:r>
              <a:rPr lang="es-E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Necesidad de una ordenación capaz de lograr mayor eficacia y eficiencia en los servicios públicos y generar masa critica suficiente.</a:t>
            </a:r>
          </a:p>
          <a:p>
            <a:pPr marL="0" indent="0" algn="ctr">
              <a:buNone/>
            </a:pPr>
            <a:endPara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Integración y aprovechamiento de las NN.TT para lograr la competitividad del medio rural      ( Conectividad ).  </a:t>
            </a:r>
          </a:p>
          <a:p>
            <a:pPr>
              <a:buNone/>
            </a:pP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sp>
        <p:nvSpPr>
          <p:cNvPr id="2" name="1 Flecha arriba y abajo"/>
          <p:cNvSpPr/>
          <p:nvPr/>
        </p:nvSpPr>
        <p:spPr>
          <a:xfrm>
            <a:off x="3923928" y="3717032"/>
            <a:ext cx="818380" cy="928120"/>
          </a:xfrm>
          <a:prstGeom prst="upDownArrow">
            <a:avLst>
              <a:gd name="adj1" fmla="val 50000"/>
              <a:gd name="adj2" fmla="val 490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784895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6283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s-ES_tradnl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Fortalezas:</a:t>
            </a:r>
            <a:endParaRPr lang="es-E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_tradnl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F1. Penetración creciente de la banda ancha fija en los últimos años que permite dotar de mayor cobertura a menores  costes a zonas rurales.</a:t>
            </a:r>
          </a:p>
          <a:p>
            <a:pPr marL="0" indent="0">
              <a:buNone/>
            </a:pPr>
            <a:r>
              <a:rPr lang="es-E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F2. Aumento del porcentaje de población que dispone de acceso a internet de banda ancha.</a:t>
            </a:r>
          </a:p>
          <a:p>
            <a:pPr marL="0" indent="0">
              <a:buNone/>
            </a:pPr>
            <a:r>
              <a:rPr lang="es-E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F3. Buena disposición de las empresas para la adopción de infraestructuras y equipamiento TIC básicos.</a:t>
            </a:r>
          </a:p>
          <a:p>
            <a:pPr marL="0" indent="0">
              <a:buNone/>
            </a:pPr>
            <a:r>
              <a:rPr lang="es-E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F3. Creciente utilización de herramientas y soluciones de negocio electrónico por parte de las empresas.</a:t>
            </a:r>
          </a:p>
          <a:p>
            <a:pPr marL="0" indent="0">
              <a:buNone/>
            </a:pPr>
            <a:r>
              <a:rPr lang="es-E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F4. Fuerte crecimiento del sector de contenido digital y elevado impacto económico.</a:t>
            </a:r>
          </a:p>
          <a:p>
            <a:pPr marL="0" indent="0">
              <a:buNone/>
            </a:pPr>
            <a:r>
              <a:rPr lang="es-E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F5. Buena disposición institucional para impulsar la inclusión, alfabetización y capacitación de la ciudadana en el sector TIC.</a:t>
            </a:r>
          </a:p>
          <a:p>
            <a:pPr marL="0" indent="0">
              <a:buNone/>
            </a:pPr>
            <a:r>
              <a:rPr lang="es-E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F8. Propuestas de mejora identificadas a través de la Agenda Digital de Castilla y León (para el desarrollo de redes de comunicación de alta capacidad) incluida en la Estrategia Regional de Investigación e Innovación para una Especialización Inteligente de Castilla y León (RIS3).</a:t>
            </a:r>
          </a:p>
          <a:p>
            <a:pPr marL="0" indent="0">
              <a:buNone/>
            </a:pPr>
            <a:r>
              <a:rPr lang="es-E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F9. Existencia de acciones del sector público para impulsar la participación de las PYME del sector TIC en la I+D+i.</a:t>
            </a:r>
          </a:p>
          <a:p>
            <a:pPr marL="0" indent="0">
              <a:buNone/>
            </a:pPr>
            <a:r>
              <a:rPr lang="es-ES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F10. Potencial de mejora de la productividad y de los costes gracias a la incorporación de las TIC en explotaciones agrícolas, PYMES, etc.</a:t>
            </a:r>
          </a:p>
          <a:p>
            <a:pPr marL="0" indent="0">
              <a:buNone/>
            </a:pPr>
            <a:r>
              <a:rPr lang="es-ES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F11. Amplio marco normativo de soporte para la Administración Digital: Ley 11/2007 de acceso electrónico de los ciudadanos a la Administración, incluidos los RD de  desarrollo; Ley 59/2003 de Firma electrónica.</a:t>
            </a:r>
          </a:p>
          <a:p>
            <a:pPr marL="0" indent="0">
              <a:buNone/>
            </a:pPr>
            <a:r>
              <a:rPr lang="es-ES_tradnl" dirty="0"/>
              <a:t> </a:t>
            </a:r>
            <a:endParaRPr lang="es-ES" dirty="0"/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164288" y="908720"/>
            <a:ext cx="1633364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260648"/>
            <a:ext cx="1414301" cy="609823"/>
          </a:xfrm>
          <a:prstGeom prst="rect">
            <a:avLst/>
          </a:prstGeom>
          <a:noFill/>
        </p:spPr>
      </p:pic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845249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895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Oportunidades: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O1. Posibilidad de usar instrumentos de financiación público y privados para el despliegue  en zonas no rentables.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O2. Marco favorable a la compartición de infraestructuras.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O3. Adopción de las redes de banda ancha ultrarrápida para el desarrollo y mejora del ecosistema y la economía digital.</a:t>
            </a:r>
          </a:p>
          <a:p>
            <a:pPr marL="0" indent="0">
              <a:buNone/>
            </a:pP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O4. Economía digital como sector industrial que más crece en el mundo y genera grandes oportunidades para el crecimiento económico y la generación de empleo.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O5. Apoyo de la UE a través de los Fondos y H2020.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O6. Desarrollo de productos y servicios TIC, comercio electrónico y una mayor demanda de TIC.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O7. Aparición de nuevas tecnologías que pueden ser útiles para su uso en los Servicios Públicos y a su vez más económicas debido a la mayor competencia en el sector TIC.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O9. Colaboración pública y público-privada que permiten ahorrar costes y aprovechar sinergias. También para la mejora de la confianza y la ciberseguridad.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O10. La búsqueda de nuevas vías de comercialización de los productos desde y hacia el medio rural, demanda el desarrollo de las TIC en todos los territorios de España.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O11. Las TIC permiten ofrecer un abanico de servicios más amplio a pequeños municipios y zonas con población más dispersa.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O12. La posibilidad de acceso a formación on line supone una demanda del desarrollo de ancho de banda en los territorios con menos densidad de población.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164288" y="908720"/>
            <a:ext cx="1633364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260648"/>
            <a:ext cx="1414301" cy="609823"/>
          </a:xfrm>
          <a:prstGeom prst="rect">
            <a:avLst/>
          </a:prstGeom>
          <a:noFill/>
        </p:spPr>
      </p:pic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90872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es-ES" dirty="0" smtClean="0"/>
          </a:p>
          <a:p>
            <a:pPr marL="0" indent="0">
              <a:buNone/>
            </a:pP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Debilidades</a:t>
            </a:r>
          </a:p>
          <a:p>
            <a:pPr marL="0" indent="0">
              <a:buNone/>
            </a:pP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D1</a:t>
            </a:r>
            <a:r>
              <a:rPr lang="es-E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Disparidades en la cobertura de banda ancha. Desarrollo insuficiente de redes de banda ancha ultrarrápida en las zonas rurales por su menor densidad de población.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D2. Barreras que dificultan el despliegue de redes de acceso ultrarrápido.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D3. Dispersión de medios y recursos TIC en las  Administraciones públicas.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D4. Niveles de infraestructuras y equipos menores en las microempresas 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D5. Falta de capacitación TIC entre los empleados/ empresarios que posibilite  obtener  un mayor rendimiento de las mismas (más acentuado en las PYME).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D6. Reducida demanda y adquisición de bienes y servicios por medios digitales en España.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D7. Inexistencia de un mercado unificado en el sector de los contenidos digitales.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D8. Falta de capacidad económica para realizar inversiones debido al reducido número de empresas importantes en contenidos digitales.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D9. Inferior posición de España respecto a otros países europeos en el desarrollo TIC, lo que dificulta la reducción de la “brecha digital”.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D10. Existencia de barreras de accesibilidad para la adopción de TIC.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D11. Falta de confianza en las TIC que dificulta el desarrollo y penetración de los nuevos servicios.</a:t>
            </a:r>
          </a:p>
          <a:p>
            <a:pPr marL="0" indent="0">
              <a:buNone/>
            </a:pP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D12. Brecha digital marcada entre las zonas con mayor densidad de población y las menos pobladas (grado de urbanización)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08304" y="908720"/>
            <a:ext cx="1489348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260648"/>
            <a:ext cx="1270285" cy="6098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ES_tradnl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Amenazas.</a:t>
            </a:r>
          </a:p>
          <a:p>
            <a:pPr marL="0" indent="0">
              <a:buNone/>
            </a:pPr>
            <a:endParaRPr lang="es-ES_tradnl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_tradnl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A1</a:t>
            </a:r>
            <a:r>
              <a:rPr lang="es-ES_tradn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Riesgo de no aumentar significativamente la cobertura de banda ancha ultrarrápida debido a que los planes de los operadores privados se concentran por el momento en las zonas urbanas.</a:t>
            </a:r>
            <a:endParaRPr lang="es-E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_tradn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A2. Reducción de la inversión pública dedicada infraestructuras por la crisis económica.</a:t>
            </a:r>
            <a:endParaRPr lang="es-E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_tradn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A3. Falta de acceso al crédito o fuentes de financiación y alto coste   de    determinadas    soluciones TIC para sectores concretos.</a:t>
            </a:r>
            <a:endParaRPr lang="es-E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_tradn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A4. Fuerte  competencia  exterior,  con  países  como  EEUU, China,  Reino  Unido  y  Francia  produciendo  gran  parte  de  los contenidos digitales consumidos hoy.</a:t>
            </a:r>
            <a:endParaRPr lang="es-E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_tradn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A5. Falta  de  confianza  en  el ecosistema  digital  por  parte algunos colectivos de ciudadanos</a:t>
            </a:r>
            <a:endParaRPr lang="es-E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_tradnl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A6. Pérdida    de    la   participación   en    la   administración electrónica de importantes sectores de la población debido a la exclusión de los mismos.</a:t>
            </a:r>
            <a:endParaRPr lang="es-ES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_tradnl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A7. Obstáculos    para    al    establecimiento    de    empresas innovadoras  en  zonas  rurales  por  la  menor  disponibilidad  y calidad   del   acceso   a   las   TIC   y   menor   implantación   de  aplicaciones y servicios específicos para estas zonas.</a:t>
            </a:r>
            <a:endParaRPr lang="es-ES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_tradnl" sz="2600" b="1" dirty="0"/>
              <a:t> </a:t>
            </a:r>
            <a:endParaRPr lang="es-ES" sz="2600" b="1" dirty="0"/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784895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Definición de territorio.</a:t>
            </a:r>
          </a:p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Significativamente rural. Población 16.918 h. Extensión 1930,00 klm2.</a:t>
            </a:r>
          </a:p>
          <a:p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Unidades Básicas de Ordenación VARUR 01, 02, 03 y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04. ( Valladolid ).</a:t>
            </a:r>
          </a:p>
          <a:p>
            <a:pPr>
              <a:buNone/>
            </a:pPr>
            <a:endParaRPr lang="es-ES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164288" y="908720"/>
            <a:ext cx="1633364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260648"/>
            <a:ext cx="1414301" cy="609823"/>
          </a:xfrm>
          <a:prstGeom prst="rect">
            <a:avLst/>
          </a:prstGeom>
          <a:noFill/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948543"/>
              </p:ext>
            </p:extLst>
          </p:nvPr>
        </p:nvGraphicFramePr>
        <p:xfrm>
          <a:off x="755576" y="4581128"/>
          <a:ext cx="7632847" cy="16581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9025"/>
                <a:gridCol w="1478864"/>
                <a:gridCol w="2464774"/>
                <a:gridCol w="1208534"/>
                <a:gridCol w="1351650"/>
              </a:tblGrid>
              <a:tr h="490466">
                <a:tc>
                  <a:txBody>
                    <a:bodyPr/>
                    <a:lstStyle/>
                    <a:p>
                      <a:endParaRPr lang="es-ES" sz="11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Nº TOTAL DE MUNICIPIOS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Municipios con población menor a 5000 hb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Grado de ruralidad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Grado de Urbanización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19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Territorio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54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54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100%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0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19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Valladolid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225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218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96,88%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3,12%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19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Castilla y León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2247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2199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97,86%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2,14%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19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España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8907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6799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83,96%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s-ES" sz="800" dirty="0">
                          <a:effectLst/>
                        </a:rPr>
                        <a:t>16,04%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7" name="6 Imagen" descr="C:\Users\Victor\AppData\Local\Temp\LOGO CONSEJERÍA PRES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368902" y="908720"/>
            <a:ext cx="1428750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902" y="260648"/>
            <a:ext cx="1209687" cy="609823"/>
          </a:xfrm>
          <a:prstGeom prst="rect">
            <a:avLst/>
          </a:prstGeom>
          <a:noFill/>
        </p:spPr>
      </p:pic>
      <p:pic>
        <p:nvPicPr>
          <p:cNvPr id="7" name="6 Marcador de contenido"/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94351" y="1600200"/>
            <a:ext cx="635529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C:\Users\Victor\AppData\Local\Temp\LOGO CONSEJERÍA PRES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437" y="664338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Estudio sobre el Modelo de Referencia de Prestación de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Servicios en el Territorio de Castilla y León.</a:t>
            </a:r>
            <a:b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REFERENCIA “ SMART RURAL “.</a:t>
            </a:r>
            <a:endParaRPr lang="es-E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Densidad de población 8,76 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hb/km2 , Valladolid 64,88 </a:t>
            </a:r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hb/km2. Castilla 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 León 26 hb/km2, y España </a:t>
            </a:r>
          </a:p>
          <a:p>
            <a:pPr marL="0" indent="0" algn="ctr">
              <a:buNone/>
            </a:pP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92,1 </a:t>
            </a:r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hb/km2 ( Sin 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embargo existen excepciones como </a:t>
            </a:r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Medina 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Rioseco (41,86 hb/km2) o </a:t>
            </a:r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Villalón </a:t>
            </a:r>
            <a:r>
              <a:rPr lang="es-E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Campos (24,51 hb/km2</a:t>
            </a:r>
            <a:r>
              <a:rPr lang="es-E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 marL="0" indent="0" algn="ctr">
              <a:buNone/>
            </a:pPr>
            <a:endParaRPr lang="es-ES" sz="1400" dirty="0"/>
          </a:p>
          <a:p>
            <a:pPr marL="0" indent="0" algn="ctr">
              <a:buNone/>
            </a:pPr>
            <a:endParaRPr lang="es-ES" sz="1400" dirty="0"/>
          </a:p>
        </p:txBody>
      </p:sp>
      <p:pic>
        <p:nvPicPr>
          <p:cNvPr id="6" name="0 Imagen" descr="Ministerio-de-Industria.jpg_372222391.jpg"/>
          <p:cNvPicPr/>
          <p:nvPr/>
        </p:nvPicPr>
        <p:blipFill>
          <a:blip r:embed="rId2" cstate="print"/>
          <a:srcRect t="30000" b="28667"/>
          <a:stretch>
            <a:fillRect/>
          </a:stretch>
        </p:blipFill>
        <p:spPr>
          <a:xfrm>
            <a:off x="7236296" y="908720"/>
            <a:ext cx="1561356" cy="59055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260648"/>
            <a:ext cx="1414301" cy="609823"/>
          </a:xfrm>
          <a:prstGeom prst="rect">
            <a:avLst/>
          </a:prstGeom>
          <a:noFill/>
        </p:spPr>
      </p:pic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2178653684"/>
              </p:ext>
            </p:extLst>
          </p:nvPr>
        </p:nvGraphicFramePr>
        <p:xfrm>
          <a:off x="1187625" y="2636912"/>
          <a:ext cx="648072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6 Imagen" descr="C:\Users\Victor\AppData\Local\Temp\LOGO CONSEJERÍA PRES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552" y="661070"/>
            <a:ext cx="1666875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2818</Words>
  <Application>Microsoft Office PowerPoint</Application>
  <PresentationFormat>Presentación en pantalla (4:3)</PresentationFormat>
  <Paragraphs>748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  <vt:lpstr>Estudio sobre el Modelo de Referencia de Prestación de Servicios en el Territorio de Castilla y León. MODELO DE REFERENCIA “ SMART RURAL “.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Estudio sobre el Modelo de Referencia de Prestación de Servicios en el Territorio de Castilla y León. MODELO DE REFERENCIA “ SMART RURAL “.</dc:title>
  <dc:creator>Usuario</dc:creator>
  <cp:lastModifiedBy>Victor</cp:lastModifiedBy>
  <cp:revision>22</cp:revision>
  <cp:lastPrinted>2017-03-15T10:48:54Z</cp:lastPrinted>
  <dcterms:created xsi:type="dcterms:W3CDTF">2017-03-11T20:41:30Z</dcterms:created>
  <dcterms:modified xsi:type="dcterms:W3CDTF">2017-03-17T09:14:05Z</dcterms:modified>
</cp:coreProperties>
</file>