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9" r:id="rId4"/>
  </p:sldMasterIdLst>
  <p:notesMasterIdLst>
    <p:notesMasterId r:id="rId27"/>
  </p:notesMasterIdLst>
  <p:handoutMasterIdLst>
    <p:handoutMasterId r:id="rId28"/>
  </p:handoutMasterIdLst>
  <p:sldIdLst>
    <p:sldId id="256" r:id="rId5"/>
    <p:sldId id="302" r:id="rId6"/>
    <p:sldId id="303" r:id="rId7"/>
    <p:sldId id="304" r:id="rId8"/>
    <p:sldId id="305" r:id="rId9"/>
    <p:sldId id="329" r:id="rId10"/>
    <p:sldId id="288" r:id="rId11"/>
    <p:sldId id="306" r:id="rId12"/>
    <p:sldId id="307" r:id="rId13"/>
    <p:sldId id="308" r:id="rId14"/>
    <p:sldId id="309" r:id="rId15"/>
    <p:sldId id="311" r:id="rId16"/>
    <p:sldId id="313" r:id="rId17"/>
    <p:sldId id="314" r:id="rId18"/>
    <p:sldId id="330" r:id="rId19"/>
    <p:sldId id="331" r:id="rId20"/>
    <p:sldId id="332" r:id="rId21"/>
    <p:sldId id="322" r:id="rId22"/>
    <p:sldId id="325" r:id="rId23"/>
    <p:sldId id="326" r:id="rId24"/>
    <p:sldId id="327" r:id="rId25"/>
    <p:sldId id="328" r:id="rId26"/>
  </p:sldIdLst>
  <p:sldSz cx="9144000" cy="6858000" type="screen4x3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>
          <p15:clr>
            <a:srgbClr val="A4A3A4"/>
          </p15:clr>
        </p15:guide>
        <p15:guide id="2" pos="2142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66FFFF"/>
    <a:srgbClr val="CCFF33"/>
    <a:srgbClr val="CCECFF"/>
    <a:srgbClr val="0F0FF1"/>
    <a:srgbClr val="990066"/>
    <a:srgbClr val="0385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485" autoAdjust="0"/>
  </p:normalViewPr>
  <p:slideViewPr>
    <p:cSldViewPr>
      <p:cViewPr varScale="1">
        <p:scale>
          <a:sx n="78" d="100"/>
          <a:sy n="78" d="100"/>
        </p:scale>
        <p:origin x="95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148" y="-108"/>
      </p:cViewPr>
      <p:guideLst>
        <p:guide orient="horz" pos="3111"/>
        <p:guide pos="2142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DE3F227-B7F1-4168-99B8-890BF9B73F6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18582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CC8881C-41B9-4ED3-BAAC-4E2E66C03DA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73124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3696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533400" lvl="0" indent="-258763">
              <a:lnSpc>
                <a:spcPct val="150000"/>
              </a:lnSpc>
              <a:buSzPct val="120000"/>
              <a:buFont typeface="Wingdings" pitchFamily="2" charset="2"/>
              <a:buChar char="Ø"/>
            </a:pPr>
            <a:endParaRPr lang="es-ES" dirty="0" smtClean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779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533400" lvl="0" indent="-258763">
              <a:lnSpc>
                <a:spcPct val="150000"/>
              </a:lnSpc>
              <a:buSzPct val="120000"/>
              <a:buFont typeface="Wingdings" pitchFamily="2" charset="2"/>
              <a:buChar char="Ø"/>
            </a:pPr>
            <a:endParaRPr lang="es-ES" dirty="0" smtClean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779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533400" lvl="0" indent="-258763">
              <a:lnSpc>
                <a:spcPct val="150000"/>
              </a:lnSpc>
              <a:buSzPct val="120000"/>
              <a:buFont typeface="Wingdings" pitchFamily="2" charset="2"/>
              <a:buChar char="Ø"/>
            </a:pPr>
            <a:endParaRPr lang="es-ES" dirty="0" smtClean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779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533400" lvl="0" indent="-258763">
              <a:lnSpc>
                <a:spcPct val="150000"/>
              </a:lnSpc>
              <a:buSzPct val="120000"/>
              <a:buFont typeface="Wingdings" pitchFamily="2" charset="2"/>
              <a:buChar char="Ø"/>
            </a:pPr>
            <a:endParaRPr lang="es-ES" dirty="0" smtClean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779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74637" lvl="0" indent="0">
              <a:lnSpc>
                <a:spcPct val="150000"/>
              </a:lnSpc>
              <a:buSzPct val="120000"/>
              <a:buFont typeface="Wingdings" pitchFamily="2" charset="2"/>
              <a:buNone/>
            </a:pPr>
            <a:r>
              <a:rPr lang="es-ES" dirty="0" smtClean="0">
                <a:solidFill>
                  <a:srgbClr val="5F5F5F"/>
                </a:solidFill>
              </a:rPr>
              <a:t>Ahora</a:t>
            </a:r>
            <a:r>
              <a:rPr lang="es-ES" baseline="0" dirty="0" smtClean="0">
                <a:solidFill>
                  <a:srgbClr val="5F5F5F"/>
                </a:solidFill>
              </a:rPr>
              <a:t> mismo, portales de transparencia sin contenido, sin plataformas de administración reales, formulario/email y teléfono</a:t>
            </a:r>
            <a:endParaRPr lang="es-ES" dirty="0" smtClean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779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57150">
              <a:buSzPct val="120000"/>
            </a:pPr>
            <a:r>
              <a:rPr lang="es-ES" sz="1200" dirty="0" smtClean="0">
                <a:solidFill>
                  <a:srgbClr val="5F5F5F"/>
                </a:solidFill>
              </a:rPr>
              <a:t>REN, Red Natura, Reserva Biosfera</a:t>
            </a:r>
          </a:p>
          <a:p>
            <a:pPr marL="57150">
              <a:buSzPct val="120000"/>
            </a:pPr>
            <a:r>
              <a:rPr lang="es-ES" sz="1200" dirty="0" smtClean="0">
                <a:solidFill>
                  <a:srgbClr val="5F5F5F"/>
                </a:solidFill>
              </a:rPr>
              <a:t>Pocos focos contaminación</a:t>
            </a:r>
          </a:p>
          <a:p>
            <a:pPr marL="57150">
              <a:buSzPct val="120000"/>
            </a:pPr>
            <a:r>
              <a:rPr lang="es-ES" sz="1200" dirty="0" smtClean="0">
                <a:solidFill>
                  <a:srgbClr val="5F5F5F"/>
                </a:solidFill>
              </a:rPr>
              <a:t>No lecturas agua – tasa fija</a:t>
            </a:r>
          </a:p>
          <a:p>
            <a:pPr marL="57150">
              <a:buSzPct val="120000"/>
            </a:pPr>
            <a:r>
              <a:rPr lang="es-ES" sz="1200" dirty="0" smtClean="0">
                <a:solidFill>
                  <a:srgbClr val="5F5F5F"/>
                </a:solidFill>
              </a:rPr>
              <a:t>Mejorable control en salubridad e infraestructuras </a:t>
            </a:r>
          </a:p>
          <a:p>
            <a:pPr marL="57150">
              <a:buSzPct val="120000"/>
            </a:pPr>
            <a:r>
              <a:rPr lang="es-ES" sz="1200" dirty="0" smtClean="0">
                <a:solidFill>
                  <a:srgbClr val="5F5F5F"/>
                </a:solidFill>
              </a:rPr>
              <a:t>Ídem uso agropecuario. Mejorable gestión vertidos origen ganadero</a:t>
            </a:r>
          </a:p>
          <a:p>
            <a:pPr marL="57150">
              <a:buSzPct val="120000"/>
            </a:pPr>
            <a:r>
              <a:rPr lang="es-ES" sz="1200" dirty="0" smtClean="0">
                <a:solidFill>
                  <a:srgbClr val="5F5F5F"/>
                </a:solidFill>
              </a:rPr>
              <a:t>Recogidas </a:t>
            </a:r>
            <a:r>
              <a:rPr lang="es-ES" sz="1200" dirty="0" err="1" smtClean="0">
                <a:solidFill>
                  <a:srgbClr val="5F5F5F"/>
                </a:solidFill>
              </a:rPr>
              <a:t>ppte</a:t>
            </a:r>
            <a:r>
              <a:rPr lang="es-ES" sz="1200" dirty="0" smtClean="0">
                <a:solidFill>
                  <a:srgbClr val="5F5F5F"/>
                </a:solidFill>
              </a:rPr>
              <a:t>. periódicas de residuos sin tener en cuenta llenado</a:t>
            </a:r>
          </a:p>
          <a:p>
            <a:pPr marL="57150">
              <a:buSzPct val="120000"/>
            </a:pPr>
            <a:r>
              <a:rPr lang="es-ES" sz="1200" dirty="0" smtClean="0">
                <a:solidFill>
                  <a:srgbClr val="5F5F5F"/>
                </a:solidFill>
              </a:rPr>
              <a:t>Apenas LED – no recursos; algunos, dudas de rentabilidad a corto plazo</a:t>
            </a:r>
          </a:p>
          <a:p>
            <a:pPr marL="57150">
              <a:buSzPct val="120000"/>
            </a:pPr>
            <a:r>
              <a:rPr lang="es-ES" sz="1200" dirty="0" smtClean="0">
                <a:solidFill>
                  <a:srgbClr val="5F5F5F"/>
                </a:solidFill>
              </a:rPr>
              <a:t>Líneas ayuda: EREN e IDEA</a:t>
            </a:r>
          </a:p>
          <a:p>
            <a:pPr marL="57150">
              <a:buSzPct val="120000"/>
            </a:pPr>
            <a:r>
              <a:rPr lang="es-ES" sz="1200" dirty="0" smtClean="0">
                <a:solidFill>
                  <a:srgbClr val="5F5F5F"/>
                </a:solidFill>
              </a:rPr>
              <a:t>Alguna iniciativa </a:t>
            </a:r>
            <a:r>
              <a:rPr lang="es-ES" sz="1200" dirty="0" err="1" smtClean="0">
                <a:solidFill>
                  <a:srgbClr val="5F5F5F"/>
                </a:solidFill>
              </a:rPr>
              <a:t>smart-grid</a:t>
            </a:r>
            <a:r>
              <a:rPr lang="es-ES" sz="1200" dirty="0" smtClean="0">
                <a:solidFill>
                  <a:srgbClr val="5F5F5F"/>
                </a:solidFill>
              </a:rPr>
              <a:t>.</a:t>
            </a:r>
          </a:p>
          <a:p>
            <a:pPr marL="57150">
              <a:buSzPct val="120000"/>
            </a:pPr>
            <a:r>
              <a:rPr lang="es-ES" sz="1200" dirty="0" smtClean="0">
                <a:solidFill>
                  <a:srgbClr val="5F5F5F"/>
                </a:solidFill>
              </a:rPr>
              <a:t>CTE / Marca de </a:t>
            </a:r>
            <a:r>
              <a:rPr lang="es-ES" sz="1200" dirty="0" err="1" smtClean="0">
                <a:solidFill>
                  <a:srgbClr val="5F5F5F"/>
                </a:solidFill>
              </a:rPr>
              <a:t>sosteni</a:t>
            </a:r>
            <a:r>
              <a:rPr lang="es-ES" sz="1200" dirty="0" smtClean="0">
                <a:solidFill>
                  <a:srgbClr val="5F5F5F"/>
                </a:solidFill>
              </a:rPr>
              <a:t>. ambiental reservas biosfera (Babia y </a:t>
            </a:r>
            <a:r>
              <a:rPr lang="es-ES" sz="1200" dirty="0" err="1" smtClean="0">
                <a:solidFill>
                  <a:srgbClr val="5F5F5F"/>
                </a:solidFill>
              </a:rPr>
              <a:t>Laciana</a:t>
            </a:r>
            <a:r>
              <a:rPr lang="es-ES" sz="1200" dirty="0" smtClean="0">
                <a:solidFill>
                  <a:srgbClr val="5F5F5F"/>
                </a:solidFill>
              </a:rPr>
              <a:t>)</a:t>
            </a:r>
          </a:p>
          <a:p>
            <a:pPr marL="57150">
              <a:buSzPct val="120000"/>
            </a:pPr>
            <a:endParaRPr lang="es-ES" sz="1200" dirty="0" smtClean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7798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57150">
              <a:buSzPct val="120000"/>
            </a:pPr>
            <a:r>
              <a:rPr lang="es-ES" sz="1200" dirty="0" smtClean="0">
                <a:solidFill>
                  <a:srgbClr val="5F5F5F"/>
                </a:solidFill>
              </a:rPr>
              <a:t>No planes movilidad sostenible/No demanda de puntos de recarga.</a:t>
            </a:r>
          </a:p>
          <a:p>
            <a:pPr marL="57150">
              <a:buSzPct val="120000"/>
            </a:pPr>
            <a:r>
              <a:rPr lang="es-ES" sz="1200" dirty="0" smtClean="0">
                <a:solidFill>
                  <a:srgbClr val="5F5F5F"/>
                </a:solidFill>
              </a:rPr>
              <a:t>Car-</a:t>
            </a:r>
            <a:r>
              <a:rPr lang="es-ES" sz="1200" dirty="0" err="1" smtClean="0">
                <a:solidFill>
                  <a:srgbClr val="5F5F5F"/>
                </a:solidFill>
              </a:rPr>
              <a:t>pooling</a:t>
            </a:r>
            <a:endParaRPr lang="es-ES" sz="1200" dirty="0" smtClean="0">
              <a:solidFill>
                <a:srgbClr val="5F5F5F"/>
              </a:solidFill>
            </a:endParaRPr>
          </a:p>
          <a:p>
            <a:pPr marL="57150">
              <a:buSzPct val="120000"/>
            </a:pPr>
            <a:r>
              <a:rPr lang="es-ES" sz="1200" dirty="0" smtClean="0">
                <a:solidFill>
                  <a:srgbClr val="5F5F5F"/>
                </a:solidFill>
              </a:rPr>
              <a:t>Desconocen servicios de información de DTT/</a:t>
            </a:r>
            <a:r>
              <a:rPr lang="es-ES" sz="1200" dirty="0" err="1" smtClean="0">
                <a:solidFill>
                  <a:srgbClr val="5F5F5F"/>
                </a:solidFill>
              </a:rPr>
              <a:t>JCyL</a:t>
            </a:r>
            <a:endParaRPr lang="es-ES" sz="1200" dirty="0" smtClean="0">
              <a:solidFill>
                <a:srgbClr val="5F5F5F"/>
              </a:solidFill>
            </a:endParaRPr>
          </a:p>
          <a:p>
            <a:pPr marL="57150">
              <a:buSzPct val="120000"/>
            </a:pPr>
            <a:r>
              <a:rPr lang="es-ES" sz="1200" dirty="0" smtClean="0">
                <a:solidFill>
                  <a:srgbClr val="5F5F5F"/>
                </a:solidFill>
              </a:rPr>
              <a:t>Apenas proyectos (aparcamientos disuasorios, carril bici…)</a:t>
            </a:r>
          </a:p>
          <a:p>
            <a:pPr marL="57150">
              <a:buSzPct val="120000"/>
            </a:pPr>
            <a:r>
              <a:rPr lang="es-ES" sz="1200" dirty="0" smtClean="0">
                <a:solidFill>
                  <a:srgbClr val="5F5F5F"/>
                </a:solidFill>
              </a:rPr>
              <a:t>Carretera: infieren falta de frecuencia, rutas (a capital y entre pueblos cercanos). Accesibilidad.</a:t>
            </a:r>
          </a:p>
          <a:p>
            <a:pPr marL="57150">
              <a:buSzPct val="120000"/>
            </a:pPr>
            <a:r>
              <a:rPr lang="es-ES" sz="1200" dirty="0" smtClean="0">
                <a:solidFill>
                  <a:srgbClr val="5F5F5F"/>
                </a:solidFill>
              </a:rPr>
              <a:t>Ferroviario: frecuencia.  FEVE, notificación en suspensiones</a:t>
            </a:r>
          </a:p>
          <a:p>
            <a:pPr marL="57150">
              <a:buSzPct val="120000"/>
            </a:pPr>
            <a:r>
              <a:rPr lang="es-ES" sz="1200" dirty="0" smtClean="0">
                <a:solidFill>
                  <a:srgbClr val="5F5F5F"/>
                </a:solidFill>
              </a:rPr>
              <a:t>Transporte a la demanda </a:t>
            </a:r>
            <a:r>
              <a:rPr lang="es-ES" sz="1200" dirty="0" err="1" smtClean="0">
                <a:solidFill>
                  <a:srgbClr val="5F5F5F"/>
                </a:solidFill>
              </a:rPr>
              <a:t>JCyL</a:t>
            </a:r>
            <a:r>
              <a:rPr lang="es-ES" sz="1200" dirty="0" smtClean="0">
                <a:solidFill>
                  <a:srgbClr val="5F5F5F"/>
                </a:solidFill>
              </a:rPr>
              <a:t>: cobertura y horarios. Habilitado dentro de municipio.</a:t>
            </a:r>
          </a:p>
          <a:p>
            <a:pPr marL="57150">
              <a:buSzPct val="120000"/>
            </a:pPr>
            <a:r>
              <a:rPr lang="es-ES" sz="1200" dirty="0" smtClean="0">
                <a:solidFill>
                  <a:srgbClr val="5F5F5F"/>
                </a:solidFill>
              </a:rPr>
              <a:t>Señalización adaptativa: túneles,</a:t>
            </a:r>
            <a:r>
              <a:rPr lang="es-ES" sz="1200" baseline="0" dirty="0" smtClean="0">
                <a:solidFill>
                  <a:srgbClr val="5F5F5F"/>
                </a:solidFill>
              </a:rPr>
              <a:t> pasos de montaña, estrechamientos, presencia de animales….</a:t>
            </a:r>
            <a:endParaRPr lang="es-ES" sz="1200" dirty="0" smtClean="0">
              <a:solidFill>
                <a:srgbClr val="5F5F5F"/>
              </a:solidFill>
            </a:endParaRPr>
          </a:p>
          <a:p>
            <a:pPr marL="57150">
              <a:buSzPct val="120000"/>
            </a:pPr>
            <a:endParaRPr lang="es-ES" sz="1200" dirty="0" smtClean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7798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57150">
              <a:buSzPct val="120000"/>
            </a:pPr>
            <a:endParaRPr lang="es-ES" sz="1200" dirty="0" smtClean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7798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74637" lvl="0" indent="0">
              <a:lnSpc>
                <a:spcPct val="150000"/>
              </a:lnSpc>
              <a:buSzPct val="120000"/>
              <a:buFont typeface="Wingdings" pitchFamily="2" charset="2"/>
              <a:buNone/>
            </a:pPr>
            <a:r>
              <a:rPr lang="es-ES" dirty="0" smtClean="0">
                <a:solidFill>
                  <a:srgbClr val="5F5F5F"/>
                </a:solidFill>
              </a:rPr>
              <a:t>Distintas perspectivas:</a:t>
            </a:r>
            <a:r>
              <a:rPr lang="es-ES" baseline="0" dirty="0" smtClean="0">
                <a:solidFill>
                  <a:srgbClr val="5F5F5F"/>
                </a:solidFill>
              </a:rPr>
              <a:t> p.e.</a:t>
            </a:r>
          </a:p>
          <a:p>
            <a:pPr marL="274637" lvl="0" indent="0">
              <a:lnSpc>
                <a:spcPct val="150000"/>
              </a:lnSpc>
              <a:buSzPct val="120000"/>
              <a:buFont typeface="Wingdings" pitchFamily="2" charset="2"/>
              <a:buNone/>
            </a:pPr>
            <a:r>
              <a:rPr lang="es-ES" baseline="0" dirty="0" smtClean="0">
                <a:solidFill>
                  <a:srgbClr val="5F5F5F"/>
                </a:solidFill>
              </a:rPr>
              <a:t>	- Gobernanza: -&gt; Ayto: Administración Electrónica.</a:t>
            </a:r>
          </a:p>
          <a:p>
            <a:pPr marL="274637" lvl="0" indent="0">
              <a:lnSpc>
                <a:spcPct val="150000"/>
              </a:lnSpc>
              <a:buSzPct val="120000"/>
              <a:buFont typeface="Wingdings" pitchFamily="2" charset="2"/>
              <a:buNone/>
            </a:pPr>
            <a:r>
              <a:rPr lang="es-ES" baseline="0" dirty="0" smtClean="0">
                <a:solidFill>
                  <a:srgbClr val="5F5F5F"/>
                </a:solidFill>
              </a:rPr>
              <a:t>		  -&gt; Tejido Empresarial: Sede electrónica para facilitar trámites.</a:t>
            </a:r>
          </a:p>
          <a:p>
            <a:pPr marL="274637" lvl="0" indent="0">
              <a:lnSpc>
                <a:spcPct val="150000"/>
              </a:lnSpc>
              <a:buSzPct val="120000"/>
              <a:buFont typeface="Wingdings" pitchFamily="2" charset="2"/>
              <a:buNone/>
            </a:pPr>
            <a:r>
              <a:rPr lang="es-ES" baseline="0" dirty="0" smtClean="0">
                <a:solidFill>
                  <a:srgbClr val="5F5F5F"/>
                </a:solidFill>
              </a:rPr>
              <a:t>		  -&gt; Ciudadano: Transparencia y participación.</a:t>
            </a:r>
          </a:p>
          <a:p>
            <a:pPr marL="274637" lvl="0" indent="0">
              <a:lnSpc>
                <a:spcPct val="150000"/>
              </a:lnSpc>
              <a:buSzPct val="120000"/>
              <a:buFont typeface="Wingdings" pitchFamily="2" charset="2"/>
              <a:buNone/>
            </a:pPr>
            <a:r>
              <a:rPr lang="es-ES" baseline="0" dirty="0" smtClean="0">
                <a:solidFill>
                  <a:srgbClr val="5F5F5F"/>
                </a:solidFill>
              </a:rPr>
              <a:t>	- Movilidad:  -&gt;  Ayto: Parque móvil antiguo, necesidad de sustitución por vehículos híbridos o eléctricos.</a:t>
            </a:r>
          </a:p>
          <a:p>
            <a:pPr marL="274637" lvl="0" indent="0">
              <a:lnSpc>
                <a:spcPct val="150000"/>
              </a:lnSpc>
              <a:buSzPct val="120000"/>
              <a:buFont typeface="Wingdings" pitchFamily="2" charset="2"/>
              <a:buNone/>
            </a:pPr>
            <a:r>
              <a:rPr lang="es-ES" baseline="0" dirty="0" smtClean="0">
                <a:solidFill>
                  <a:srgbClr val="5F5F5F"/>
                </a:solidFill>
              </a:rPr>
              <a:t>	                  -&gt; Tejido Empresarial: Información en tiempo real sobre incidencias (ayuda a prevención de  		   situaciones y organización del trabajo)</a:t>
            </a:r>
          </a:p>
          <a:p>
            <a:pPr marL="274637" lvl="0" indent="0">
              <a:lnSpc>
                <a:spcPct val="150000"/>
              </a:lnSpc>
              <a:buSzPct val="120000"/>
              <a:buFont typeface="Wingdings" pitchFamily="2" charset="2"/>
              <a:buNone/>
            </a:pPr>
            <a:r>
              <a:rPr lang="es-ES" baseline="0" dirty="0" smtClean="0">
                <a:solidFill>
                  <a:srgbClr val="5F5F5F"/>
                </a:solidFill>
              </a:rPr>
              <a:t>                                -&gt; Ciudadano: seguridad.</a:t>
            </a:r>
          </a:p>
          <a:p>
            <a:pPr marL="274637" lvl="0" indent="0">
              <a:lnSpc>
                <a:spcPct val="150000"/>
              </a:lnSpc>
              <a:buSzPct val="120000"/>
              <a:buFont typeface="Wingdings" pitchFamily="2" charset="2"/>
              <a:buNone/>
            </a:pPr>
            <a:r>
              <a:rPr lang="es-ES" baseline="0" dirty="0" smtClean="0">
                <a:solidFill>
                  <a:srgbClr val="5F5F5F"/>
                </a:solidFill>
              </a:rPr>
              <a:t>Soluciones no utilizadas o infrautilizadas: Web municipal, transporte a la demanda, software de gestión municipal, servicios de atención automática, sede electrónica autonómica/estatal</a:t>
            </a:r>
          </a:p>
          <a:p>
            <a:pPr marL="274637" lvl="0" indent="0">
              <a:lnSpc>
                <a:spcPct val="150000"/>
              </a:lnSpc>
              <a:buSzPct val="120000"/>
              <a:buFont typeface="Wingdings" pitchFamily="2" charset="2"/>
              <a:buNone/>
            </a:pPr>
            <a:endParaRPr lang="es-ES" baseline="0" dirty="0" smtClean="0">
              <a:solidFill>
                <a:srgbClr val="5F5F5F"/>
              </a:solidFill>
            </a:endParaRPr>
          </a:p>
          <a:p>
            <a:pPr marL="274637" lvl="0" indent="0">
              <a:lnSpc>
                <a:spcPct val="150000"/>
              </a:lnSpc>
              <a:buSzPct val="120000"/>
              <a:buFont typeface="Wingdings" pitchFamily="2" charset="2"/>
              <a:buNone/>
            </a:pPr>
            <a:r>
              <a:rPr lang="es-ES" baseline="0" dirty="0" smtClean="0">
                <a:solidFill>
                  <a:srgbClr val="5F5F5F"/>
                </a:solidFill>
              </a:rPr>
              <a:t>Soluciones no disponibles: Puntos inalámbricos WIFI, sede electrónica municipal, ventanilla única, sistemas de ahorro y eficiencia </a:t>
            </a:r>
            <a:r>
              <a:rPr lang="es-ES" baseline="0" dirty="0" smtClean="0">
                <a:solidFill>
                  <a:srgbClr val="5F5F5F"/>
                </a:solidFill>
              </a:rPr>
              <a:t>energética </a:t>
            </a:r>
            <a:r>
              <a:rPr lang="es-ES" baseline="0" dirty="0" smtClean="0">
                <a:solidFill>
                  <a:srgbClr val="5F5F5F"/>
                </a:solidFill>
              </a:rPr>
              <a:t>y </a:t>
            </a:r>
            <a:r>
              <a:rPr lang="es-ES" baseline="0" dirty="0" smtClean="0">
                <a:solidFill>
                  <a:srgbClr val="5F5F5F"/>
                </a:solidFill>
              </a:rPr>
              <a:t>soluciones </a:t>
            </a:r>
            <a:r>
              <a:rPr lang="es-ES" baseline="0" dirty="0" smtClean="0">
                <a:solidFill>
                  <a:srgbClr val="5F5F5F"/>
                </a:solidFill>
              </a:rPr>
              <a:t>basadas en energías renovables. </a:t>
            </a:r>
          </a:p>
        </p:txBody>
      </p:sp>
    </p:spTree>
    <p:extLst>
      <p:ext uri="{BB962C8B-B14F-4D97-AF65-F5344CB8AC3E}">
        <p14:creationId xmlns:p14="http://schemas.microsoft.com/office/powerpoint/2010/main" val="40797798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74637" lvl="0" indent="0">
              <a:lnSpc>
                <a:spcPct val="150000"/>
              </a:lnSpc>
              <a:buSzPct val="120000"/>
              <a:buFont typeface="Wingdings" pitchFamily="2" charset="2"/>
              <a:buNone/>
            </a:pPr>
            <a:r>
              <a:rPr lang="es-ES" dirty="0" smtClean="0">
                <a:solidFill>
                  <a:srgbClr val="5F5F5F"/>
                </a:solidFill>
              </a:rPr>
              <a:t>Distintas perspectivas:</a:t>
            </a:r>
            <a:r>
              <a:rPr lang="es-ES" baseline="0" dirty="0" smtClean="0">
                <a:solidFill>
                  <a:srgbClr val="5F5F5F"/>
                </a:solidFill>
              </a:rPr>
              <a:t> p.e.</a:t>
            </a:r>
          </a:p>
          <a:p>
            <a:pPr marL="274637" lvl="0" indent="0">
              <a:lnSpc>
                <a:spcPct val="150000"/>
              </a:lnSpc>
              <a:buSzPct val="120000"/>
              <a:buFont typeface="Wingdings" pitchFamily="2" charset="2"/>
              <a:buNone/>
            </a:pPr>
            <a:r>
              <a:rPr lang="es-ES" baseline="0" dirty="0" smtClean="0">
                <a:solidFill>
                  <a:srgbClr val="5F5F5F"/>
                </a:solidFill>
              </a:rPr>
              <a:t>	- Gobernanza: -&gt; Ayto: Administración Electrónica.</a:t>
            </a:r>
          </a:p>
          <a:p>
            <a:pPr marL="274637" lvl="0" indent="0">
              <a:lnSpc>
                <a:spcPct val="150000"/>
              </a:lnSpc>
              <a:buSzPct val="120000"/>
              <a:buFont typeface="Wingdings" pitchFamily="2" charset="2"/>
              <a:buNone/>
            </a:pPr>
            <a:r>
              <a:rPr lang="es-ES" baseline="0" dirty="0" smtClean="0">
                <a:solidFill>
                  <a:srgbClr val="5F5F5F"/>
                </a:solidFill>
              </a:rPr>
              <a:t>		  -&gt; Tejido Empresarial: Sede electrónica para facilitar trámites.</a:t>
            </a:r>
          </a:p>
          <a:p>
            <a:pPr marL="274637" lvl="0" indent="0">
              <a:lnSpc>
                <a:spcPct val="150000"/>
              </a:lnSpc>
              <a:buSzPct val="120000"/>
              <a:buFont typeface="Wingdings" pitchFamily="2" charset="2"/>
              <a:buNone/>
            </a:pPr>
            <a:r>
              <a:rPr lang="es-ES" baseline="0" dirty="0" smtClean="0">
                <a:solidFill>
                  <a:srgbClr val="5F5F5F"/>
                </a:solidFill>
              </a:rPr>
              <a:t>		  -&gt; Ciudadano: Transparencia y participación.</a:t>
            </a:r>
          </a:p>
          <a:p>
            <a:pPr marL="274637" lvl="0" indent="0">
              <a:lnSpc>
                <a:spcPct val="150000"/>
              </a:lnSpc>
              <a:buSzPct val="120000"/>
              <a:buFont typeface="Wingdings" pitchFamily="2" charset="2"/>
              <a:buNone/>
            </a:pPr>
            <a:r>
              <a:rPr lang="es-ES" baseline="0" dirty="0" smtClean="0">
                <a:solidFill>
                  <a:srgbClr val="5F5F5F"/>
                </a:solidFill>
              </a:rPr>
              <a:t>	- Movilidad:  -&gt;  Ayto: Parque móvil antiguo, necesidad de sustitución por vehículos híbridos o eléctricos.</a:t>
            </a:r>
          </a:p>
          <a:p>
            <a:pPr marL="274637" lvl="0" indent="0">
              <a:lnSpc>
                <a:spcPct val="150000"/>
              </a:lnSpc>
              <a:buSzPct val="120000"/>
              <a:buFont typeface="Wingdings" pitchFamily="2" charset="2"/>
              <a:buNone/>
            </a:pPr>
            <a:r>
              <a:rPr lang="es-ES" baseline="0" dirty="0" smtClean="0">
                <a:solidFill>
                  <a:srgbClr val="5F5F5F"/>
                </a:solidFill>
              </a:rPr>
              <a:t>	                  -&gt; Tejido Empresarial: Información en tiempo real sobre incidencias (ayuda a prevención de  		   situaciones y organización del trabajo)</a:t>
            </a:r>
          </a:p>
          <a:p>
            <a:pPr marL="274637" lvl="0" indent="0">
              <a:lnSpc>
                <a:spcPct val="150000"/>
              </a:lnSpc>
              <a:buSzPct val="120000"/>
              <a:buFont typeface="Wingdings" pitchFamily="2" charset="2"/>
              <a:buNone/>
            </a:pPr>
            <a:r>
              <a:rPr lang="es-ES" baseline="0" dirty="0" smtClean="0">
                <a:solidFill>
                  <a:srgbClr val="5F5F5F"/>
                </a:solidFill>
              </a:rPr>
              <a:t>                                -&gt; Ciudadano: seguridad.</a:t>
            </a:r>
          </a:p>
          <a:p>
            <a:pPr marL="274637" lvl="0" indent="0">
              <a:lnSpc>
                <a:spcPct val="150000"/>
              </a:lnSpc>
              <a:buSzPct val="120000"/>
              <a:buFont typeface="Wingdings" pitchFamily="2" charset="2"/>
              <a:buNone/>
            </a:pPr>
            <a:r>
              <a:rPr lang="es-ES" baseline="0" dirty="0" smtClean="0">
                <a:solidFill>
                  <a:srgbClr val="5F5F5F"/>
                </a:solidFill>
              </a:rPr>
              <a:t>Soluciones no utilizadas o infrautilizadas: Web municipal, transporte a la demanda, software de gestión municipal, servicios de atención automática, sede electrónica autonómica/estatal</a:t>
            </a:r>
          </a:p>
          <a:p>
            <a:pPr marL="274637" lvl="0" indent="0">
              <a:lnSpc>
                <a:spcPct val="150000"/>
              </a:lnSpc>
              <a:buSzPct val="120000"/>
              <a:buFont typeface="Wingdings" pitchFamily="2" charset="2"/>
              <a:buNone/>
            </a:pPr>
            <a:endParaRPr lang="es-ES" baseline="0" dirty="0" smtClean="0">
              <a:solidFill>
                <a:srgbClr val="5F5F5F"/>
              </a:solidFill>
            </a:endParaRPr>
          </a:p>
          <a:p>
            <a:pPr marL="274637" lvl="0" indent="0">
              <a:lnSpc>
                <a:spcPct val="150000"/>
              </a:lnSpc>
              <a:buSzPct val="120000"/>
              <a:buFont typeface="Wingdings" pitchFamily="2" charset="2"/>
              <a:buNone/>
            </a:pPr>
            <a:r>
              <a:rPr lang="es-ES" baseline="0" dirty="0" smtClean="0">
                <a:solidFill>
                  <a:srgbClr val="5F5F5F"/>
                </a:solidFill>
              </a:rPr>
              <a:t>Soluciones no disponibles: Puntos inalámbricos WIFI, sede electrónica municipal, ventanilla única, sistemas de ahorro y eficiencia </a:t>
            </a:r>
            <a:r>
              <a:rPr lang="es-ES" baseline="0" dirty="0" err="1" smtClean="0">
                <a:solidFill>
                  <a:srgbClr val="5F5F5F"/>
                </a:solidFill>
              </a:rPr>
              <a:t>energéntica</a:t>
            </a:r>
            <a:r>
              <a:rPr lang="es-ES" baseline="0" dirty="0" smtClean="0">
                <a:solidFill>
                  <a:srgbClr val="5F5F5F"/>
                </a:solidFill>
              </a:rPr>
              <a:t> y </a:t>
            </a:r>
            <a:r>
              <a:rPr lang="es-ES" baseline="0" dirty="0" err="1" smtClean="0">
                <a:solidFill>
                  <a:srgbClr val="5F5F5F"/>
                </a:solidFill>
              </a:rPr>
              <a:t>souciones</a:t>
            </a:r>
            <a:r>
              <a:rPr lang="es-ES" baseline="0" dirty="0" smtClean="0">
                <a:solidFill>
                  <a:srgbClr val="5F5F5F"/>
                </a:solidFill>
              </a:rPr>
              <a:t> basadas en energías renovables. </a:t>
            </a:r>
          </a:p>
        </p:txBody>
      </p:sp>
    </p:spTree>
    <p:extLst>
      <p:ext uri="{BB962C8B-B14F-4D97-AF65-F5344CB8AC3E}">
        <p14:creationId xmlns:p14="http://schemas.microsoft.com/office/powerpoint/2010/main" val="4079779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731837" lvl="1">
              <a:lnSpc>
                <a:spcPct val="150000"/>
              </a:lnSpc>
              <a:buSzPct val="120000"/>
            </a:pPr>
            <a:r>
              <a:rPr lang="es-ES" dirty="0" smtClean="0">
                <a:solidFill>
                  <a:srgbClr val="5F5F5F"/>
                </a:solidFill>
              </a:rPr>
              <a:t>“Visión global de ciudad, la cual aplica las TIC para:</a:t>
            </a:r>
          </a:p>
          <a:p>
            <a:pPr marL="1017587" lvl="1" indent="-28575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5F5F5F"/>
                </a:solidFill>
              </a:rPr>
              <a:t>Mejorar la calidad de vida y accesibilidad de sus habitantes:</a:t>
            </a:r>
          </a:p>
          <a:p>
            <a:pPr marL="1474787" lvl="2" indent="-28575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5F5F5F"/>
                </a:solidFill>
              </a:rPr>
              <a:t>Les permite interactuación de forma multidisciplinar.</a:t>
            </a:r>
          </a:p>
          <a:p>
            <a:pPr marL="1474787" lvl="2" indent="-28575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5F5F5F"/>
                </a:solidFill>
              </a:rPr>
              <a:t>Se adapta a sus necesidades.</a:t>
            </a:r>
          </a:p>
          <a:p>
            <a:pPr marL="1474787" lvl="2" indent="-28575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5F5F5F"/>
                </a:solidFill>
              </a:rPr>
              <a:t>Les ofrece datos abiertos.</a:t>
            </a:r>
          </a:p>
          <a:p>
            <a:pPr marL="1017587" lvl="1" indent="-28575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5F5F5F"/>
                </a:solidFill>
              </a:rPr>
              <a:t>Asegurar de forma permanente un desarrollo:</a:t>
            </a:r>
          </a:p>
          <a:p>
            <a:pPr marL="1474787" lvl="2" indent="-28575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5F5F5F"/>
                </a:solidFill>
              </a:rPr>
              <a:t>Económico sostenible.</a:t>
            </a:r>
          </a:p>
          <a:p>
            <a:pPr marL="1474787" lvl="2" indent="-28575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5F5F5F"/>
                </a:solidFill>
              </a:rPr>
              <a:t>Social.</a:t>
            </a:r>
          </a:p>
          <a:p>
            <a:pPr marL="1474787" lvl="2" indent="-28575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5F5F5F"/>
                </a:solidFill>
              </a:rPr>
              <a:t>Ambiental.”</a:t>
            </a:r>
          </a:p>
          <a:p>
            <a:pPr marL="1189037" lvl="2">
              <a:lnSpc>
                <a:spcPct val="150000"/>
              </a:lnSpc>
              <a:buSzPct val="120000"/>
            </a:pPr>
            <a:r>
              <a:rPr lang="es-ES" dirty="0" smtClean="0">
                <a:solidFill>
                  <a:srgbClr val="5F5F5F"/>
                </a:solidFill>
              </a:rPr>
              <a:t>[</a:t>
            </a:r>
            <a:r>
              <a:rPr lang="es-ES" i="1" dirty="0" smtClean="0">
                <a:solidFill>
                  <a:srgbClr val="5F5F5F"/>
                </a:solidFill>
              </a:rPr>
              <a:t>extraído del grupo técnico de normalización 178 de AENOR</a:t>
            </a:r>
            <a:r>
              <a:rPr lang="es-ES" dirty="0" smtClean="0">
                <a:solidFill>
                  <a:srgbClr val="5F5F5F"/>
                </a:solidFill>
              </a:rPr>
              <a:t>]</a:t>
            </a:r>
          </a:p>
          <a:p>
            <a:pPr marL="560387" indent="-28575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endParaRPr lang="es-ES" dirty="0" smtClean="0">
              <a:solidFill>
                <a:srgbClr val="5F5F5F"/>
              </a:solidFill>
            </a:endParaRPr>
          </a:p>
          <a:p>
            <a:pPr marL="560387" indent="-28575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5F5F5F"/>
                </a:solidFill>
              </a:rPr>
              <a:t>En</a:t>
            </a:r>
            <a:r>
              <a:rPr lang="es-ES" baseline="0" dirty="0" smtClean="0">
                <a:solidFill>
                  <a:srgbClr val="5F5F5F"/>
                </a:solidFill>
              </a:rPr>
              <a:t> 2010, Europa se planteó la necesidad de enfrentarse a una transformación general, tanto económica como social, provocada en gran parte por la crisis económica. Por ello se publicó la Estrategia Europa 2020.</a:t>
            </a:r>
            <a:endParaRPr lang="es-ES" dirty="0" smtClean="0">
              <a:solidFill>
                <a:srgbClr val="5F5F5F"/>
              </a:solidFill>
            </a:endParaRPr>
          </a:p>
          <a:p>
            <a:pPr marL="560387" indent="-28575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5F5F5F"/>
                </a:solidFill>
              </a:rPr>
              <a:t>Agenda</a:t>
            </a:r>
            <a:r>
              <a:rPr lang="es-ES" baseline="0" dirty="0" smtClean="0">
                <a:solidFill>
                  <a:srgbClr val="5F5F5F"/>
                </a:solidFill>
              </a:rPr>
              <a:t> Digital para Europa: 1 de las 7 iniciativas en el marco de la Estrategia Europa 2020. Es el marco estratégico en materia de Sociedad y Economía del Conocimiento, y que busca avanzar en un uso intensivo de las TIC como factor integrador de los ciudadanos y competitivo de las empresas.</a:t>
            </a:r>
            <a:endParaRPr lang="es-ES" dirty="0" smtClean="0">
              <a:solidFill>
                <a:srgbClr val="5F5F5F"/>
              </a:solidFill>
            </a:endParaRPr>
          </a:p>
          <a:p>
            <a:pPr marL="560387" indent="-28575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5F5F5F"/>
                </a:solidFill>
              </a:rPr>
              <a:t>Agenda</a:t>
            </a:r>
            <a:r>
              <a:rPr lang="es-ES" baseline="0" dirty="0" smtClean="0">
                <a:solidFill>
                  <a:srgbClr val="5F5F5F"/>
                </a:solidFill>
              </a:rPr>
              <a:t> Digital para España, estrategia para desarrollar la economía y sociedad digital para España, y que reconoce a las Ciudades Inteligentes un importante papel, incorporando el Plan Nacional de Ciudades Digitales.</a:t>
            </a:r>
            <a:endParaRPr lang="es-ES" dirty="0" smtClean="0">
              <a:solidFill>
                <a:srgbClr val="5F5F5F"/>
              </a:solidFill>
            </a:endParaRPr>
          </a:p>
          <a:p>
            <a:pPr marL="560387" indent="-28575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5F5F5F"/>
                </a:solidFill>
              </a:rPr>
              <a:t>Plan  Nacional de Ciudades Digitales – Objetivos: </a:t>
            </a:r>
          </a:p>
          <a:p>
            <a:pPr marL="990600" lvl="1" indent="-258763">
              <a:lnSpc>
                <a:spcPct val="150000"/>
              </a:lnSpc>
              <a:buSzPct val="120000"/>
              <a:buFont typeface="Wingdings" pitchFamily="2" charset="2"/>
              <a:buChar char="Ø"/>
            </a:pPr>
            <a:r>
              <a:rPr lang="es-ES" dirty="0" smtClean="0">
                <a:solidFill>
                  <a:srgbClr val="5F5F5F"/>
                </a:solidFill>
              </a:rPr>
              <a:t> ↑ Aportación TIC al PIB.</a:t>
            </a:r>
          </a:p>
          <a:p>
            <a:pPr marL="990600" lvl="1" indent="-258763">
              <a:lnSpc>
                <a:spcPct val="150000"/>
              </a:lnSpc>
              <a:buSzPct val="120000"/>
              <a:buFont typeface="Wingdings" pitchFamily="2" charset="2"/>
              <a:buChar char="Ø"/>
            </a:pPr>
            <a:r>
              <a:rPr lang="es-ES" dirty="0" smtClean="0">
                <a:solidFill>
                  <a:srgbClr val="5F5F5F"/>
                </a:solidFill>
              </a:rPr>
              <a:t> ↑ Eficiencia y eficacia de servicios públicos.</a:t>
            </a:r>
          </a:p>
          <a:p>
            <a:pPr marL="990600" lvl="1" indent="-258763">
              <a:lnSpc>
                <a:spcPct val="150000"/>
              </a:lnSpc>
              <a:buSzPct val="120000"/>
              <a:buFont typeface="Wingdings" pitchFamily="2" charset="2"/>
              <a:buChar char="Ø"/>
            </a:pPr>
            <a:r>
              <a:rPr lang="es-ES" dirty="0" smtClean="0">
                <a:solidFill>
                  <a:srgbClr val="5F5F5F"/>
                </a:solidFill>
              </a:rPr>
              <a:t> ↑ Gobernanza de las entidades locales.</a:t>
            </a:r>
          </a:p>
          <a:p>
            <a:pPr marL="990600" lvl="1" indent="-258763">
              <a:lnSpc>
                <a:spcPct val="150000"/>
              </a:lnSpc>
              <a:buSzPct val="120000"/>
              <a:buFont typeface="Wingdings" pitchFamily="2" charset="2"/>
              <a:buChar char="Ø"/>
            </a:pPr>
            <a:r>
              <a:rPr lang="es-ES" dirty="0" smtClean="0">
                <a:solidFill>
                  <a:srgbClr val="5F5F5F"/>
                </a:solidFill>
              </a:rPr>
              <a:t> Estandarización, regulación y normativa de Smart </a:t>
            </a:r>
            <a:r>
              <a:rPr lang="es-ES" dirty="0" err="1" smtClean="0">
                <a:solidFill>
                  <a:srgbClr val="5F5F5F"/>
                </a:solidFill>
              </a:rPr>
              <a:t>Cities</a:t>
            </a:r>
            <a:r>
              <a:rPr lang="es-ES" dirty="0" smtClean="0">
                <a:solidFill>
                  <a:srgbClr val="5F5F5F"/>
                </a:solidFill>
              </a:rPr>
              <a:t>.</a:t>
            </a:r>
            <a:endParaRPr lang="es-ES" dirty="0">
              <a:solidFill>
                <a:srgbClr val="5F5F5F"/>
              </a:solidFill>
            </a:endParaRPr>
          </a:p>
          <a:p>
            <a:pPr marL="446087" lvl="0" indent="-17145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5F5F5F"/>
                </a:solidFill>
              </a:rPr>
              <a:t>Gobernanza:</a:t>
            </a:r>
            <a:r>
              <a:rPr lang="es-ES" baseline="0" dirty="0" smtClean="0">
                <a:solidFill>
                  <a:srgbClr val="5F5F5F"/>
                </a:solidFill>
              </a:rPr>
              <a:t> </a:t>
            </a:r>
          </a:p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Los doce principios que concretan la buena gobernanza local según el Consejo de Europa  son los siguientes:</a:t>
            </a:r>
          </a:p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1) Elecciones regulares y una representación y participación justas, para así garantizar que todos los ciudadanos dispongan de una posibilidad real que les permita expresarse sobre la gestión del buen gobierno local.</a:t>
            </a:r>
            <a:br>
              <a:rPr lang="es-E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2) La receptividad para garantizar que las respuestas aportadas por las entidades locales se adaptan a las expectativas legítimas y a las necesidades de los ciudadanos.</a:t>
            </a:r>
            <a:br>
              <a:rPr lang="es-E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3) La eficacia y la eficiencia, para asegurar el cumplimiento de los objetivos a través de un uso optimo de los recursos.</a:t>
            </a:r>
            <a:br>
              <a:rPr lang="es-E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4) La apertura y transparencia, para garantizar al publico un acceso libre a la información y facilitar la comprensión de la gestión de los asuntos públicos.</a:t>
            </a:r>
            <a:br>
              <a:rPr lang="es-E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5) El estado de derecho para garantizar la equidad, imparcialidad y la previsibilidad.</a:t>
            </a:r>
            <a:br>
              <a:rPr lang="es-E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6) Un comportamiento ético, para garantizar que el interés público se sitúe por encima de los intereses privados.</a:t>
            </a:r>
            <a:br>
              <a:rPr lang="es-E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7) Las  competencias y las capacidades, para garantizar que los representantes y responsables locales están en condiciones de cumplir sus misiones.</a:t>
            </a:r>
            <a:br>
              <a:rPr lang="es-E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8) La innovación y la apertura de espíritu frente al cambio, para garantizar que las nuevas soluciones y las buenas prácticas derivan en mejoras.</a:t>
            </a:r>
            <a:br>
              <a:rPr lang="es-E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9) La durabilidad y orientación a largo plazo, con el fin de que se tengan en cuenta los intereses de las generaciones futuras.</a:t>
            </a:r>
            <a:br>
              <a:rPr lang="es-E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10)  Una gestión financiera sana, para garantizar un uso prudente y productivo de los fondos públicos.</a:t>
            </a:r>
            <a:br>
              <a:rPr lang="es-E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11) Los  derechos humanos, la diversidad cultural y la cohesión social, para garantizar la protección y el respeto de todos los ciudadanos y prevenir la discriminación y la exclusión.</a:t>
            </a:r>
            <a:br>
              <a:rPr lang="es-E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12)  La obligación de rendir cuentas, para garantizar que los representantes y los políticos locales asumen sus responsabilidades y son responsables de sus propios actos.</a:t>
            </a:r>
          </a:p>
          <a:p>
            <a:pPr marL="533400" lvl="0" indent="-258763">
              <a:lnSpc>
                <a:spcPct val="150000"/>
              </a:lnSpc>
              <a:buSzPct val="120000"/>
              <a:buFont typeface="Wingdings" pitchFamily="2" charset="2"/>
              <a:buChar char="Ø"/>
            </a:pPr>
            <a:endParaRPr lang="es-ES" dirty="0" smtClean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779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74637" lvl="0" indent="0">
              <a:lnSpc>
                <a:spcPct val="150000"/>
              </a:lnSpc>
              <a:buSzPct val="120000"/>
              <a:buFont typeface="Wingdings" pitchFamily="2" charset="2"/>
              <a:buNone/>
            </a:pPr>
            <a:endParaRPr lang="es-ES" baseline="0" dirty="0" smtClean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7798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74637" lvl="0" indent="0">
              <a:lnSpc>
                <a:spcPct val="150000"/>
              </a:lnSpc>
              <a:buSzPct val="120000"/>
              <a:buFont typeface="Wingdings" pitchFamily="2" charset="2"/>
              <a:buNone/>
            </a:pPr>
            <a:r>
              <a:rPr lang="es-ES" dirty="0" smtClean="0">
                <a:solidFill>
                  <a:srgbClr val="5F5F5F"/>
                </a:solidFill>
              </a:rPr>
              <a:t>Gabinete</a:t>
            </a:r>
            <a:r>
              <a:rPr lang="es-ES" baseline="0" dirty="0" smtClean="0">
                <a:solidFill>
                  <a:srgbClr val="5F5F5F"/>
                </a:solidFill>
              </a:rPr>
              <a:t> – Descripción de la zona de estudio:</a:t>
            </a:r>
          </a:p>
          <a:p>
            <a:pPr marL="446087" lvl="0" indent="-171450">
              <a:lnSpc>
                <a:spcPct val="150000"/>
              </a:lnSpc>
              <a:buSzPct val="120000"/>
              <a:buFontTx/>
              <a:buChar char="-"/>
            </a:pPr>
            <a:r>
              <a:rPr lang="es-ES" baseline="0" dirty="0" smtClean="0">
                <a:solidFill>
                  <a:srgbClr val="5F5F5F"/>
                </a:solidFill>
              </a:rPr>
              <a:t>Ámbito geográfico, situación demográfica, servicios prestados en cada municipio.</a:t>
            </a:r>
          </a:p>
          <a:p>
            <a:pPr marL="446087" lvl="0" indent="-171450">
              <a:lnSpc>
                <a:spcPct val="150000"/>
              </a:lnSpc>
              <a:buSzPct val="120000"/>
              <a:buFontTx/>
              <a:buChar char="-"/>
            </a:pPr>
            <a:r>
              <a:rPr lang="es-ES" baseline="0" dirty="0" smtClean="0">
                <a:solidFill>
                  <a:srgbClr val="5F5F5F"/>
                </a:solidFill>
              </a:rPr>
              <a:t>Organización Territorial y Administrativa.</a:t>
            </a:r>
            <a:endParaRPr lang="es-ES" dirty="0" smtClean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7798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3696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4079779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400" dirty="0" smtClean="0">
                <a:solidFill>
                  <a:srgbClr val="5F5F5F"/>
                </a:solidFill>
              </a:rPr>
              <a:t>Marco</a:t>
            </a:r>
            <a:r>
              <a:rPr lang="es-ES" sz="1400" baseline="0" dirty="0" smtClean="0">
                <a:solidFill>
                  <a:srgbClr val="5F5F5F"/>
                </a:solidFill>
              </a:rPr>
              <a:t> regulatorio exigente:</a:t>
            </a:r>
            <a:endParaRPr lang="es-ES" sz="1400" dirty="0" smtClean="0">
              <a:solidFill>
                <a:srgbClr val="5F5F5F"/>
              </a:solidFill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400" dirty="0" smtClean="0">
                <a:solidFill>
                  <a:srgbClr val="5F5F5F"/>
                </a:solidFill>
              </a:rPr>
              <a:t>Ley 11/2007, de acceso electrónico de los ciudadanos a los Servicios Públicos.</a:t>
            </a:r>
          </a:p>
          <a:p>
            <a:pPr eaLnBrk="1" hangingPunct="1"/>
            <a:r>
              <a:rPr lang="es-ES_tradnl" dirty="0" smtClean="0"/>
              <a:t>Ley</a:t>
            </a:r>
            <a:r>
              <a:rPr lang="es-ES_tradnl" baseline="0" dirty="0" smtClean="0"/>
              <a:t> 27/2013 de racionalización y sostenibilidad de la Administración Local: </a:t>
            </a:r>
          </a:p>
          <a:p>
            <a:pPr marL="171450" lvl="0" indent="-171450" eaLnBrk="1" hangingPunct="1">
              <a:buFont typeface="Arial" panose="020B0604020202020204" pitchFamily="34" charset="0"/>
              <a:buChar char="•"/>
            </a:pPr>
            <a:r>
              <a:rPr lang="es-ES_tradnl" baseline="0" dirty="0" smtClean="0"/>
              <a:t>art. 25.2.ñ. Promoción en su término municipal de la participación de los ciudadanos en el uso eficiente y sostenible de las tecnologías de la información y las comunicaciones.</a:t>
            </a:r>
          </a:p>
          <a:p>
            <a:pPr marL="171450" lvl="0" indent="-171450" eaLnBrk="1" hangingPunct="1">
              <a:buFont typeface="Arial" panose="020B0604020202020204" pitchFamily="34" charset="0"/>
              <a:buChar char="•"/>
            </a:pPr>
            <a:r>
              <a:rPr lang="es-ES_tradnl" baseline="0" dirty="0" smtClean="0"/>
              <a:t>art. 25.2n: Conservación, mantenimiento y vigilancia de los edificios de titularidad local destinados a centros de educación infantil, primaria y educación especial</a:t>
            </a:r>
          </a:p>
          <a:p>
            <a:pPr marL="171450" lvl="0" indent="-171450" eaLnBrk="1" hangingPunct="1">
              <a:buFont typeface="Arial" panose="020B0604020202020204" pitchFamily="34" charset="0"/>
              <a:buChar char="•"/>
            </a:pPr>
            <a:r>
              <a:rPr lang="es-ES_tradnl" baseline="0" dirty="0" smtClean="0"/>
              <a:t>art. 25.3: Principios de descentralización, eficiencia, estabilidad y sostenibilidad financiera</a:t>
            </a:r>
          </a:p>
          <a:p>
            <a:pPr marL="0" indent="0" eaLnBrk="1" hangingPunct="1">
              <a:buFontTx/>
              <a:buNone/>
            </a:pPr>
            <a:r>
              <a:rPr lang="es-ES" dirty="0" smtClean="0">
                <a:solidFill>
                  <a:srgbClr val="5F5F5F"/>
                </a:solidFill>
              </a:rPr>
              <a:t>Las Diputaciones coordinan ( &lt; 20.000 habitantes):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5F5F5F"/>
                </a:solidFill>
              </a:rPr>
              <a:t>Recogida y tratamiento de residuos.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5F5F5F"/>
                </a:solidFill>
              </a:rPr>
              <a:t>Abastecimiento de agua potable.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5F5F5F"/>
                </a:solidFill>
              </a:rPr>
              <a:t>Evacuación y tratamiento de aguas residuales.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5F5F5F"/>
                </a:solidFill>
              </a:rPr>
              <a:t>Limpieza viaria.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5F5F5F"/>
                </a:solidFill>
              </a:rPr>
              <a:t>Acceso a núcleos de población.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5F5F5F"/>
                </a:solidFill>
              </a:rPr>
              <a:t>Pavimentación.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5F5F5F"/>
                </a:solidFill>
              </a:rPr>
              <a:t>Alumbrado público.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5F5F5F"/>
                </a:solidFill>
              </a:rPr>
              <a:t>Otras delegadas (p.e. promoción y gestión turística).</a:t>
            </a:r>
          </a:p>
          <a:p>
            <a:pPr marL="1189037" lvl="2">
              <a:lnSpc>
                <a:spcPct val="150000"/>
              </a:lnSpc>
              <a:buSzPct val="120000"/>
            </a:pPr>
            <a:r>
              <a:rPr lang="es-ES" dirty="0" smtClean="0">
                <a:solidFill>
                  <a:srgbClr val="5F5F5F"/>
                </a:solidFill>
              </a:rPr>
              <a:t>[</a:t>
            </a:r>
            <a:r>
              <a:rPr lang="es-ES" i="1" dirty="0" smtClean="0">
                <a:solidFill>
                  <a:srgbClr val="5F5F5F"/>
                </a:solidFill>
              </a:rPr>
              <a:t>Ley 7/1985, reguladora de Bases de Régimen Local</a:t>
            </a:r>
            <a:r>
              <a:rPr lang="es-ES" dirty="0" smtClean="0">
                <a:solidFill>
                  <a:srgbClr val="5F5F5F"/>
                </a:solidFill>
              </a:rPr>
              <a:t>]</a:t>
            </a:r>
          </a:p>
          <a:p>
            <a:pPr marL="0" indent="0" eaLnBrk="1" hangingPunct="1">
              <a:buFontTx/>
              <a:buNone/>
            </a:pPr>
            <a:endParaRPr lang="es-ES_tradnl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079779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sz="1200" dirty="0" smtClean="0">
                <a:solidFill>
                  <a:srgbClr val="5F5F5F"/>
                </a:solidFill>
              </a:rPr>
              <a:t>UBOST – según ley 7/2013, de 27 de septiembre, de Ordenación, Servicios y gobierno del Territorio de la Comunidad de Castilla y León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4079779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val="4079779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74637" lvl="0" indent="0">
              <a:lnSpc>
                <a:spcPct val="150000"/>
              </a:lnSpc>
              <a:buSzPct val="120000"/>
              <a:buFont typeface="Wingdings" pitchFamily="2" charset="2"/>
              <a:buNone/>
            </a:pPr>
            <a:r>
              <a:rPr lang="es-ES" dirty="0" smtClean="0">
                <a:solidFill>
                  <a:srgbClr val="5F5F5F"/>
                </a:solidFill>
              </a:rPr>
              <a:t>Prevalece</a:t>
            </a:r>
            <a:r>
              <a:rPr lang="es-ES" baseline="0" dirty="0" smtClean="0">
                <a:solidFill>
                  <a:srgbClr val="5F5F5F"/>
                </a:solidFill>
              </a:rPr>
              <a:t> el análisis cualitativo por las limitaciones metodológicas derivadas de la falta de recursos personales, materiales y temporales.</a:t>
            </a:r>
            <a:endParaRPr lang="es-ES" dirty="0" smtClean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779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533400" lvl="0" indent="-258763">
              <a:lnSpc>
                <a:spcPct val="150000"/>
              </a:lnSpc>
              <a:buSzPct val="120000"/>
              <a:buFont typeface="Wingdings" pitchFamily="2" charset="2"/>
              <a:buChar char="Ø"/>
            </a:pPr>
            <a:endParaRPr lang="es-ES" dirty="0" smtClean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779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0"/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Municipios con menos de 500 hab.</a:t>
            </a:r>
          </a:p>
          <a:p>
            <a:pPr lvl="0"/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Municipios entre 500 y 1000 hab.</a:t>
            </a:r>
          </a:p>
          <a:p>
            <a:pPr lvl="0"/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Municipios entre 1000 y 2000 hab.</a:t>
            </a:r>
          </a:p>
          <a:p>
            <a:pPr lvl="0"/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Municipios con más de 2000 hab.</a:t>
            </a:r>
          </a:p>
          <a:p>
            <a:pPr lvl="0"/>
            <a:endParaRPr lang="es-E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Por último se ha buscado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cubrir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en la medida de lo posible, las tipologías de entornos rurales según la </a:t>
            </a:r>
            <a:r>
              <a:rPr lang="es-ES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Ley 45/2007 para el Desarrollo Sostenible del Medio Rural,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que tiene por objetivo regular y establecer medidas para favorecer dicho desarrollo, clasificando las zonas rurales en los siguientes apartados:</a:t>
            </a:r>
          </a:p>
          <a:p>
            <a:pPr lvl="0"/>
            <a:r>
              <a:rPr lang="es-ES" sz="1200" i="1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Zonas rurales a revitalizar:</a:t>
            </a:r>
            <a:r>
              <a:rPr lang="es-ES" sz="1200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aquellas con escasa densidad de población, elevada significación de la actividad agraria, bajos niveles de renta y un importante aislamiento geográfico o dificultades de vertebración territorial.</a:t>
            </a:r>
          </a:p>
          <a:p>
            <a:pPr lvl="0"/>
            <a:r>
              <a:rPr lang="es-ES" sz="1200" i="1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Zonas rurales intermedias:</a:t>
            </a:r>
            <a:r>
              <a:rPr lang="es-ES" sz="1200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aquellas de baja o media densidad de población, con un empleo diversificado entre el sector primario, secundario y terciario, bajos o medios niveles de renta y distantes del área directa de influencia de los grandes núcleos urbanos.</a:t>
            </a:r>
          </a:p>
          <a:p>
            <a:pPr lvl="0"/>
            <a:r>
              <a:rPr lang="es-ES" sz="1200" i="1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Zonas rurales periurbanas</a:t>
            </a:r>
            <a:r>
              <a:rPr lang="es-ES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aquellas de población creciente, con predominio del empleo en el sector terciario, niveles medios o altos de renta y situadas en el entorno de las áreas urbanas o áreas densamente pobladas.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pPr lvl="0"/>
            <a:endParaRPr lang="es-E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533400" lvl="0" indent="-258763">
              <a:lnSpc>
                <a:spcPct val="150000"/>
              </a:lnSpc>
              <a:buSzPct val="120000"/>
              <a:buFont typeface="Wingdings" pitchFamily="2" charset="2"/>
              <a:buChar char="Ø"/>
            </a:pPr>
            <a:endParaRPr lang="es-ES" dirty="0" smtClean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779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Text Box 8"/>
          <p:cNvSpPr txBox="1">
            <a:spLocks noChangeArrowheads="1"/>
          </p:cNvSpPr>
          <p:nvPr userDrawn="1"/>
        </p:nvSpPr>
        <p:spPr bwMode="auto">
          <a:xfrm>
            <a:off x="8244854" y="6381750"/>
            <a:ext cx="11516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fld id="{00EDC2BC-9564-4929-A087-C5DAF100F22B}" type="slidenum">
              <a:rPr lang="es-ES" b="1">
                <a:solidFill>
                  <a:schemeClr val="bg1"/>
                </a:solidFill>
              </a:rPr>
              <a:pPr>
                <a:spcBef>
                  <a:spcPct val="50000"/>
                </a:spcBef>
                <a:defRPr/>
              </a:pPr>
              <a:t>‹Nº›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3328" name="Rectangle 16"/>
          <p:cNvSpPr>
            <a:spLocks noChangeArrowheads="1"/>
          </p:cNvSpPr>
          <p:nvPr userDrawn="1"/>
        </p:nvSpPr>
        <p:spPr bwMode="auto">
          <a:xfrm>
            <a:off x="684213" y="0"/>
            <a:ext cx="5688012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es-ES" sz="1400" b="1" dirty="0" smtClean="0">
                <a:solidFill>
                  <a:schemeClr val="bg1"/>
                </a:solidFill>
                <a:latin typeface="Trebuchet MS" pitchFamily="34" charset="0"/>
              </a:rPr>
              <a:t>ESTUDIO</a:t>
            </a:r>
            <a:r>
              <a:rPr lang="es-ES" sz="1400" b="1" baseline="0" dirty="0" smtClean="0">
                <a:solidFill>
                  <a:schemeClr val="bg1"/>
                </a:solidFill>
                <a:latin typeface="Trebuchet MS" pitchFamily="34" charset="0"/>
              </a:rPr>
              <a:t> DE TERRITORIO INTELIGENTE EN CYL</a:t>
            </a:r>
            <a:endParaRPr lang="es-ES" sz="1400" b="1" dirty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defRPr/>
            </a:pPr>
            <a:endParaRPr lang="es-ES" sz="14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loavefe@jcyl.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aloavefe@jcyl.e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10" Type="http://schemas.openxmlformats.org/officeDocument/2006/relationships/image" Target="../media/image23.jpeg"/><Relationship Id="rId4" Type="http://schemas.openxmlformats.org/officeDocument/2006/relationships/image" Target="../media/image17.jp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131840" y="1772816"/>
            <a:ext cx="5688632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s-ES" sz="2400" b="1" dirty="0" smtClean="0">
                <a:solidFill>
                  <a:srgbClr val="0385B8"/>
                </a:solidFill>
                <a:latin typeface="Trebuchet MS" pitchFamily="34" charset="0"/>
              </a:rPr>
              <a:t>Presentación de Estudio de Territorio Inteligente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s-ES" sz="2000" dirty="0" smtClean="0">
              <a:solidFill>
                <a:srgbClr val="990066"/>
              </a:solidFill>
              <a:latin typeface="Trebuchet MS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s-ES" sz="2000" dirty="0" smtClean="0">
                <a:solidFill>
                  <a:srgbClr val="990066"/>
                </a:solidFill>
                <a:latin typeface="Trebuchet MS" pitchFamily="34" charset="0"/>
              </a:rPr>
              <a:t>“Elaboración </a:t>
            </a:r>
            <a:r>
              <a:rPr lang="es-ES" sz="2000" dirty="0">
                <a:solidFill>
                  <a:srgbClr val="990066"/>
                </a:solidFill>
                <a:latin typeface="Trebuchet MS" pitchFamily="34" charset="0"/>
              </a:rPr>
              <a:t>de un Catálogo de Proyectos y Soluciones Tecnológicas para la Aplicación de las TIC en el Territorio Rural Inteligente de Castilla y </a:t>
            </a:r>
            <a:r>
              <a:rPr lang="es-ES" sz="2000" dirty="0" smtClean="0">
                <a:solidFill>
                  <a:srgbClr val="990066"/>
                </a:solidFill>
                <a:latin typeface="Trebuchet MS" pitchFamily="34" charset="0"/>
              </a:rPr>
              <a:t>León”</a:t>
            </a:r>
            <a:endParaRPr lang="es-ES" sz="2000" dirty="0">
              <a:solidFill>
                <a:srgbClr val="990066"/>
              </a:solidFill>
              <a:latin typeface="Trebuchet MS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es-ES" sz="2000" dirty="0" smtClean="0">
              <a:solidFill>
                <a:srgbClr val="990066"/>
              </a:solidFill>
              <a:latin typeface="Trebuchet MS" pitchFamily="34" charset="0"/>
            </a:endParaRPr>
          </a:p>
          <a:p>
            <a:pPr marL="0" indent="0" eaLnBrk="1" hangingPunct="1">
              <a:buFontTx/>
              <a:buNone/>
            </a:pPr>
            <a:endParaRPr lang="es-ES" sz="20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marL="0" indent="0" eaLnBrk="1" hangingPunct="1">
              <a:buFontTx/>
              <a:buNone/>
            </a:pPr>
            <a:endParaRPr lang="es-ES" sz="2000" dirty="0" smtClean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444208" y="6021288"/>
            <a:ext cx="3096343" cy="10810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">
              <a:buSzPct val="120000"/>
            </a:pPr>
            <a:r>
              <a:rPr lang="es-ES" sz="1600" dirty="0" smtClean="0">
                <a:solidFill>
                  <a:srgbClr val="5F5F5F"/>
                </a:solidFill>
              </a:rPr>
              <a:t>Fernando Alonso Avezuela</a:t>
            </a:r>
          </a:p>
          <a:p>
            <a:pPr marL="57150">
              <a:buSzPct val="120000"/>
            </a:pPr>
            <a:r>
              <a:rPr lang="es-ES" sz="1600" dirty="0" smtClean="0">
                <a:solidFill>
                  <a:srgbClr val="5F5F5F"/>
                </a:solidFill>
                <a:hlinkClick r:id="rId3"/>
              </a:rPr>
              <a:t>aloavefe@jcyl.es</a:t>
            </a:r>
            <a:endParaRPr lang="es-ES" sz="1600" dirty="0" smtClean="0">
              <a:solidFill>
                <a:srgbClr val="5F5F5F"/>
              </a:solidFill>
            </a:endParaRPr>
          </a:p>
          <a:p>
            <a:pPr marL="57150">
              <a:buSzPct val="120000"/>
            </a:pPr>
            <a:endParaRPr lang="es-ES" sz="1600" dirty="0" smtClean="0">
              <a:solidFill>
                <a:srgbClr val="5F5F5F"/>
              </a:solidFill>
            </a:endParaRPr>
          </a:p>
          <a:p>
            <a:pPr marL="57150">
              <a:lnSpc>
                <a:spcPct val="150000"/>
              </a:lnSpc>
              <a:buSzPct val="120000"/>
            </a:pPr>
            <a:endParaRPr lang="es-ES" sz="2000" dirty="0">
              <a:solidFill>
                <a:srgbClr val="5F5F5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59122" y="1202581"/>
            <a:ext cx="7993063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200" b="1" dirty="0" smtClean="0">
                <a:solidFill>
                  <a:srgbClr val="336699"/>
                </a:solidFill>
                <a:latin typeface="Trebuchet MS" pitchFamily="34" charset="0"/>
              </a:rPr>
              <a:t>Estudio – Identificación Zonas Geográficas (y III)</a:t>
            </a:r>
            <a:endParaRPr lang="es-ES" sz="2200" b="1" dirty="0">
              <a:solidFill>
                <a:srgbClr val="336699"/>
              </a:solidFill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es-ES" sz="2200" b="1" dirty="0">
              <a:solidFill>
                <a:srgbClr val="0385B8"/>
              </a:solidFill>
              <a:latin typeface="Trebuchet MS" pitchFamily="34" charset="0"/>
            </a:endParaRPr>
          </a:p>
        </p:txBody>
      </p:sp>
      <p:pic>
        <p:nvPicPr>
          <p:cNvPr id="4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447414" y="2233218"/>
            <a:ext cx="7877831" cy="393208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95536" y="1628800"/>
            <a:ext cx="2169815" cy="63657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">
              <a:lnSpc>
                <a:spcPct val="150000"/>
              </a:lnSpc>
              <a:buSzPct val="120000"/>
            </a:pPr>
            <a:r>
              <a:rPr lang="es-ES" sz="2000" dirty="0" smtClean="0">
                <a:solidFill>
                  <a:srgbClr val="5F5F5F"/>
                </a:solidFill>
              </a:rPr>
              <a:t>26 municipios</a:t>
            </a:r>
          </a:p>
        </p:txBody>
      </p:sp>
    </p:spTree>
    <p:extLst>
      <p:ext uri="{BB962C8B-B14F-4D97-AF65-F5344CB8AC3E}">
        <p14:creationId xmlns:p14="http://schemas.microsoft.com/office/powerpoint/2010/main" val="211599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5828030" cy="2067560"/>
          </a:xfrm>
          <a:prstGeom prst="rect">
            <a:avLst/>
          </a:prstGeom>
          <a:noFill/>
        </p:spPr>
      </p:pic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755401" y="914549"/>
            <a:ext cx="7993063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200" b="1" dirty="0" smtClean="0">
                <a:solidFill>
                  <a:srgbClr val="336699"/>
                </a:solidFill>
                <a:latin typeface="Trebuchet MS" pitchFamily="34" charset="0"/>
              </a:rPr>
              <a:t>Estudio – Identificación Zonas Geográficas (y IV)</a:t>
            </a:r>
            <a:endParaRPr lang="es-ES" sz="2200" b="1" dirty="0">
              <a:solidFill>
                <a:srgbClr val="336699"/>
              </a:solidFill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es-ES" sz="2200" b="1" dirty="0">
              <a:solidFill>
                <a:srgbClr val="0385B8"/>
              </a:solidFill>
              <a:latin typeface="Trebuchet MS" pitchFamily="34" charset="0"/>
            </a:endParaRPr>
          </a:p>
        </p:txBody>
      </p:sp>
      <p:pic>
        <p:nvPicPr>
          <p:cNvPr id="6" name="5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456" y="2852936"/>
            <a:ext cx="5832222" cy="1733550"/>
          </a:xfrm>
          <a:prstGeom prst="rect">
            <a:avLst/>
          </a:prstGeom>
          <a:noFill/>
        </p:spPr>
      </p:pic>
      <p:pic>
        <p:nvPicPr>
          <p:cNvPr id="7" name="6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456" y="4383236"/>
            <a:ext cx="5832222" cy="2070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569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59122" y="1202581"/>
            <a:ext cx="7993063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200" b="1" dirty="0" smtClean="0">
                <a:solidFill>
                  <a:srgbClr val="336699"/>
                </a:solidFill>
                <a:latin typeface="Trebuchet MS" pitchFamily="34" charset="0"/>
              </a:rPr>
              <a:t>Estudio – Identificación Zonas Geográficas (y V)</a:t>
            </a:r>
            <a:endParaRPr lang="es-ES" sz="2200" b="1" dirty="0">
              <a:solidFill>
                <a:srgbClr val="336699"/>
              </a:solidFill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es-ES" sz="2200" b="1" dirty="0">
              <a:solidFill>
                <a:srgbClr val="0385B8"/>
              </a:solidFill>
              <a:latin typeface="Trebuchet MS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624944"/>
              </p:ext>
            </p:extLst>
          </p:nvPr>
        </p:nvGraphicFramePr>
        <p:xfrm>
          <a:off x="340853" y="2780928"/>
          <a:ext cx="8229600" cy="289179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645920"/>
                <a:gridCol w="2714968"/>
                <a:gridCol w="162560"/>
                <a:gridCol w="2060232"/>
                <a:gridCol w="1645920"/>
              </a:tblGrid>
              <a:tr h="1441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Municipio</a:t>
                      </a:r>
                      <a:endParaRPr lang="es-ES" sz="1050" dirty="0">
                        <a:effectLst/>
                        <a:latin typeface="Cambria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Total</a:t>
                      </a:r>
                      <a:endParaRPr lang="es-ES" sz="1050">
                        <a:effectLst/>
                        <a:latin typeface="Cambria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 rowSpan="1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S" sz="1050" dirty="0">
                        <a:effectLst/>
                        <a:latin typeface="Cambria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Municipio</a:t>
                      </a:r>
                      <a:endParaRPr lang="es-ES" sz="1050">
                        <a:effectLst/>
                        <a:latin typeface="Cambria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Total</a:t>
                      </a:r>
                      <a:endParaRPr lang="es-ES" sz="1050">
                        <a:effectLst/>
                        <a:latin typeface="Cambria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1441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Valderrueda</a:t>
                      </a:r>
                      <a:endParaRPr lang="es-ES" sz="1050">
                        <a:effectLst/>
                        <a:latin typeface="Cambria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21</a:t>
                      </a:r>
                      <a:endParaRPr lang="es-ES" sz="1050">
                        <a:effectLst/>
                        <a:latin typeface="Cambria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La Robla</a:t>
                      </a:r>
                      <a:endParaRPr lang="es-ES" sz="1050">
                        <a:effectLst/>
                        <a:latin typeface="Cambria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</a:t>
                      </a:r>
                      <a:endParaRPr lang="es-ES" sz="1050">
                        <a:effectLst/>
                        <a:latin typeface="Cambria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b"/>
                </a:tc>
              </a:tr>
              <a:tr h="1441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Boñar</a:t>
                      </a:r>
                      <a:endParaRPr lang="es-ES" sz="1050">
                        <a:effectLst/>
                        <a:latin typeface="Cambria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19</a:t>
                      </a:r>
                      <a:endParaRPr lang="es-ES" sz="1050">
                        <a:effectLst/>
                        <a:latin typeface="Cambria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Matallana</a:t>
                      </a:r>
                      <a:endParaRPr lang="es-ES" sz="1050">
                        <a:effectLst/>
                        <a:latin typeface="Cambria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</a:t>
                      </a:r>
                      <a:endParaRPr lang="es-ES" sz="1050">
                        <a:effectLst/>
                        <a:latin typeface="Cambria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b"/>
                </a:tc>
              </a:tr>
              <a:tr h="1441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Villamanín</a:t>
                      </a:r>
                      <a:endParaRPr lang="es-ES" sz="1050">
                        <a:effectLst/>
                        <a:latin typeface="Cambria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19</a:t>
                      </a:r>
                      <a:endParaRPr lang="es-ES" sz="1050">
                        <a:effectLst/>
                        <a:latin typeface="Cambria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Valdepiélago</a:t>
                      </a:r>
                      <a:endParaRPr lang="es-ES" sz="1050">
                        <a:effectLst/>
                        <a:latin typeface="Cambria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</a:t>
                      </a:r>
                      <a:endParaRPr lang="es-ES" sz="1050">
                        <a:effectLst/>
                        <a:latin typeface="Cambria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b"/>
                </a:tc>
              </a:tr>
              <a:tr h="1441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La Pola de Gordón</a:t>
                      </a:r>
                      <a:endParaRPr lang="es-ES" sz="1050">
                        <a:effectLst/>
                        <a:latin typeface="Cambria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17</a:t>
                      </a:r>
                      <a:endParaRPr lang="es-ES" sz="1050">
                        <a:effectLst/>
                        <a:latin typeface="Cambria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Vegaquemada</a:t>
                      </a:r>
                      <a:endParaRPr lang="es-ES" sz="1050">
                        <a:effectLst/>
                        <a:latin typeface="Cambria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8</a:t>
                      </a:r>
                      <a:endParaRPr lang="es-ES" sz="1050">
                        <a:effectLst/>
                        <a:latin typeface="Cambria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b"/>
                </a:tc>
              </a:tr>
              <a:tr h="1441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Cármenes</a:t>
                      </a:r>
                      <a:endParaRPr lang="es-ES" sz="1050">
                        <a:effectLst/>
                        <a:latin typeface="Cambria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17</a:t>
                      </a:r>
                      <a:endParaRPr lang="es-ES" sz="1050">
                        <a:effectLst/>
                        <a:latin typeface="Cambria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Sena de Luna</a:t>
                      </a:r>
                      <a:endParaRPr lang="es-ES" sz="1050">
                        <a:effectLst/>
                        <a:latin typeface="Cambria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8</a:t>
                      </a:r>
                      <a:endParaRPr lang="es-ES" sz="1050">
                        <a:effectLst/>
                        <a:latin typeface="Cambria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b"/>
                </a:tc>
              </a:tr>
              <a:tr h="1441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Garrafe de Torío</a:t>
                      </a:r>
                      <a:endParaRPr lang="es-ES" sz="1050">
                        <a:effectLst/>
                        <a:latin typeface="Cambria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16</a:t>
                      </a:r>
                      <a:endParaRPr lang="es-ES" sz="1050">
                        <a:effectLst/>
                        <a:latin typeface="Cambria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Santa </a:t>
                      </a:r>
                      <a:r>
                        <a:rPr lang="es-ES" sz="1100" dirty="0" err="1">
                          <a:effectLst/>
                        </a:rPr>
                        <a:t>Colomba</a:t>
                      </a:r>
                      <a:r>
                        <a:rPr lang="es-ES" sz="1100" dirty="0">
                          <a:effectLst/>
                        </a:rPr>
                        <a:t> de </a:t>
                      </a:r>
                      <a:r>
                        <a:rPr lang="es-ES" sz="1100" dirty="0" err="1">
                          <a:effectLst/>
                        </a:rPr>
                        <a:t>Curueño</a:t>
                      </a:r>
                      <a:endParaRPr lang="es-ES" sz="1050" dirty="0">
                        <a:effectLst/>
                        <a:latin typeface="Cambria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8</a:t>
                      </a:r>
                      <a:endParaRPr lang="es-ES" sz="1050">
                        <a:effectLst/>
                        <a:latin typeface="Cambria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b"/>
                </a:tc>
              </a:tr>
              <a:tr h="1441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San Emiliano</a:t>
                      </a:r>
                      <a:endParaRPr lang="es-ES" sz="1050">
                        <a:effectLst/>
                        <a:latin typeface="Cambria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14</a:t>
                      </a:r>
                      <a:endParaRPr lang="es-ES" sz="1050">
                        <a:effectLst/>
                        <a:latin typeface="Cambria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Cebanico</a:t>
                      </a:r>
                      <a:endParaRPr lang="es-ES" sz="1050">
                        <a:effectLst/>
                        <a:latin typeface="Cambria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7</a:t>
                      </a:r>
                      <a:endParaRPr lang="es-ES" sz="1050">
                        <a:effectLst/>
                        <a:latin typeface="Cambria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b"/>
                </a:tc>
              </a:tr>
              <a:tr h="1441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La Ercina</a:t>
                      </a:r>
                      <a:endParaRPr lang="es-ES" sz="1050">
                        <a:effectLst/>
                        <a:latin typeface="Cambria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14</a:t>
                      </a:r>
                      <a:endParaRPr lang="es-ES" sz="1050">
                        <a:effectLst/>
                        <a:latin typeface="Cambria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Cuadros</a:t>
                      </a:r>
                      <a:endParaRPr lang="es-ES" sz="1050">
                        <a:effectLst/>
                        <a:latin typeface="Cambria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7</a:t>
                      </a:r>
                      <a:endParaRPr lang="es-ES" sz="1050">
                        <a:effectLst/>
                        <a:latin typeface="Cambria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b"/>
                </a:tc>
              </a:tr>
              <a:tr h="1441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Crémenes</a:t>
                      </a:r>
                      <a:endParaRPr lang="es-ES" sz="1050">
                        <a:effectLst/>
                        <a:latin typeface="Cambria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14</a:t>
                      </a:r>
                      <a:endParaRPr lang="es-ES" sz="1050">
                        <a:effectLst/>
                        <a:latin typeface="Cambria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Vegacervera</a:t>
                      </a:r>
                      <a:endParaRPr lang="es-ES" sz="1050">
                        <a:effectLst/>
                        <a:latin typeface="Cambria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</a:t>
                      </a:r>
                      <a:endParaRPr lang="es-ES" sz="1050">
                        <a:effectLst/>
                        <a:latin typeface="Cambria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b"/>
                </a:tc>
              </a:tr>
              <a:tr h="1441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Villablino</a:t>
                      </a:r>
                      <a:endParaRPr lang="es-ES" sz="1050">
                        <a:effectLst/>
                        <a:latin typeface="Cambria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14</a:t>
                      </a:r>
                      <a:endParaRPr lang="es-ES" sz="1050">
                        <a:effectLst/>
                        <a:latin typeface="Cambria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Sabero</a:t>
                      </a:r>
                      <a:endParaRPr lang="es-ES" sz="1050">
                        <a:effectLst/>
                        <a:latin typeface="Cambria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</a:t>
                      </a:r>
                      <a:endParaRPr lang="es-ES" sz="1050">
                        <a:effectLst/>
                        <a:latin typeface="Cambria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b"/>
                </a:tc>
              </a:tr>
              <a:tr h="1441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Cabrillanes</a:t>
                      </a:r>
                      <a:endParaRPr lang="es-ES" sz="1050">
                        <a:effectLst/>
                        <a:latin typeface="Cambria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14</a:t>
                      </a:r>
                      <a:endParaRPr lang="es-ES" sz="1050">
                        <a:effectLst/>
                        <a:latin typeface="Cambria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La Vecilla</a:t>
                      </a:r>
                      <a:endParaRPr lang="es-ES" sz="1050">
                        <a:effectLst/>
                        <a:latin typeface="Cambria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</a:t>
                      </a:r>
                      <a:endParaRPr lang="es-ES" sz="1050">
                        <a:effectLst/>
                        <a:latin typeface="Cambria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b"/>
                </a:tc>
              </a:tr>
              <a:tr h="1441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Valdelugueros</a:t>
                      </a:r>
                      <a:endParaRPr lang="es-ES" sz="1050">
                        <a:effectLst/>
                        <a:latin typeface="Cambria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12</a:t>
                      </a:r>
                      <a:endParaRPr lang="es-ES" sz="1050">
                        <a:effectLst/>
                        <a:latin typeface="Cambria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Prado de la Guzpeña</a:t>
                      </a:r>
                      <a:endParaRPr lang="es-ES" sz="1050">
                        <a:effectLst/>
                        <a:latin typeface="Cambria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</a:t>
                      </a:r>
                      <a:endParaRPr lang="es-ES" sz="1050">
                        <a:effectLst/>
                        <a:latin typeface="Cambria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b"/>
                </a:tc>
              </a:tr>
              <a:tr h="1441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Cistierna</a:t>
                      </a:r>
                      <a:endParaRPr lang="es-ES" sz="1050">
                        <a:effectLst/>
                        <a:latin typeface="Cambria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11</a:t>
                      </a:r>
                      <a:endParaRPr lang="es-ES" sz="1050">
                        <a:effectLst/>
                        <a:latin typeface="Cambria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Prioro</a:t>
                      </a:r>
                      <a:endParaRPr lang="es-ES" sz="1050">
                        <a:effectLst/>
                        <a:latin typeface="Cambria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</a:t>
                      </a:r>
                      <a:endParaRPr lang="es-ES" sz="1050">
                        <a:effectLst/>
                        <a:latin typeface="Cambria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b"/>
                </a:tc>
              </a:tr>
              <a:tr h="144145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Total general</a:t>
                      </a:r>
                      <a:endParaRPr lang="es-ES" sz="1050" dirty="0">
                        <a:effectLst/>
                        <a:latin typeface="Cambria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289</a:t>
                      </a:r>
                      <a:endParaRPr lang="es-ES" sz="1050" dirty="0">
                        <a:effectLst/>
                        <a:latin typeface="Cambria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5961" y="1988840"/>
            <a:ext cx="8506519" cy="540544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">
              <a:lnSpc>
                <a:spcPct val="150000"/>
              </a:lnSpc>
              <a:buSzPct val="120000"/>
            </a:pPr>
            <a:r>
              <a:rPr lang="es-ES" sz="2000" dirty="0" smtClean="0">
                <a:solidFill>
                  <a:srgbClr val="5F5F5F"/>
                </a:solidFill>
              </a:rPr>
              <a:t>Número de entidades de población por municipio:</a:t>
            </a:r>
            <a:endParaRPr lang="es-ES" sz="200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6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79512" y="1628800"/>
            <a:ext cx="8640960" cy="4680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59122" y="1202581"/>
            <a:ext cx="7993063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200" b="1" dirty="0" smtClean="0">
                <a:solidFill>
                  <a:srgbClr val="336699"/>
                </a:solidFill>
                <a:latin typeface="Trebuchet MS" pitchFamily="34" charset="0"/>
              </a:rPr>
              <a:t>Estudio – Identificación de Interlocutores</a:t>
            </a:r>
            <a:endParaRPr lang="es-ES" sz="2200" b="1" dirty="0">
              <a:solidFill>
                <a:srgbClr val="336699"/>
              </a:solidFill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es-ES" sz="2200" b="1" dirty="0">
              <a:solidFill>
                <a:srgbClr val="0385B8"/>
              </a:solidFill>
              <a:latin typeface="Trebuchet MS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18007" y="1667718"/>
            <a:ext cx="3826001" cy="42961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">
              <a:lnSpc>
                <a:spcPct val="150000"/>
              </a:lnSpc>
              <a:buSzPct val="120000"/>
            </a:pPr>
            <a:r>
              <a:rPr lang="es-ES" sz="2000" dirty="0" smtClean="0">
                <a:solidFill>
                  <a:srgbClr val="5F5F5F"/>
                </a:solidFill>
              </a:rPr>
              <a:t>Entidades de carácter público</a:t>
            </a:r>
          </a:p>
          <a:p>
            <a:pPr marL="400050" indent="-342900">
              <a:buSzPct val="120000"/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5F5F5F"/>
                </a:solidFill>
              </a:rPr>
              <a:t>Ayuntamientos.</a:t>
            </a:r>
          </a:p>
          <a:p>
            <a:pPr marL="400050" indent="-342900">
              <a:buSzPct val="120000"/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5F5F5F"/>
                </a:solidFill>
              </a:rPr>
              <a:t>Mancomunidades.</a:t>
            </a:r>
          </a:p>
          <a:p>
            <a:pPr marL="400050" indent="-342900">
              <a:buSzPct val="120000"/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5F5F5F"/>
                </a:solidFill>
              </a:rPr>
              <a:t>GAL.</a:t>
            </a:r>
          </a:p>
          <a:p>
            <a:pPr marL="400050" indent="-342900">
              <a:buSzPct val="120000"/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5F5F5F"/>
                </a:solidFill>
              </a:rPr>
              <a:t>Reservas de Biosfera.</a:t>
            </a:r>
          </a:p>
          <a:p>
            <a:pPr marL="400050" indent="-342900">
              <a:buSzPct val="120000"/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5F5F5F"/>
                </a:solidFill>
              </a:rPr>
              <a:t>Centros de Acción Social</a:t>
            </a:r>
          </a:p>
          <a:p>
            <a:pPr marL="57150">
              <a:lnSpc>
                <a:spcPct val="150000"/>
              </a:lnSpc>
              <a:buSzPct val="120000"/>
            </a:pPr>
            <a:r>
              <a:rPr lang="es-ES" sz="2000" dirty="0" smtClean="0">
                <a:solidFill>
                  <a:srgbClr val="5F5F5F"/>
                </a:solidFill>
              </a:rPr>
              <a:t>Entidades privadas:</a:t>
            </a:r>
          </a:p>
          <a:p>
            <a:pPr marL="400050" indent="-342900">
              <a:buSzPct val="120000"/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5F5F5F"/>
                </a:solidFill>
              </a:rPr>
              <a:t>Agroalimentaria</a:t>
            </a:r>
          </a:p>
          <a:p>
            <a:pPr marL="400050" indent="-342900">
              <a:buSzPct val="120000"/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5F5F5F"/>
                </a:solidFill>
              </a:rPr>
              <a:t>Turismo activo.</a:t>
            </a:r>
          </a:p>
          <a:p>
            <a:pPr marL="400050" indent="-342900">
              <a:buSzPct val="120000"/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5F5F5F"/>
                </a:solidFill>
              </a:rPr>
              <a:t>Tecnológicas.</a:t>
            </a:r>
          </a:p>
          <a:p>
            <a:pPr marL="400050" indent="-342900">
              <a:buSzPct val="120000"/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5F5F5F"/>
                </a:solidFill>
              </a:rPr>
              <a:t>Consultora.</a:t>
            </a:r>
          </a:p>
          <a:p>
            <a:pPr marL="400050" indent="-342900">
              <a:buSzPct val="120000"/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5F5F5F"/>
                </a:solidFill>
              </a:rPr>
              <a:t>Asistencial.</a:t>
            </a:r>
          </a:p>
          <a:p>
            <a:pPr marL="400050" indent="-342900">
              <a:buSzPct val="120000"/>
              <a:buFont typeface="Arial" panose="020B0604020202020204" pitchFamily="34" charset="0"/>
              <a:buChar char="•"/>
            </a:pPr>
            <a:r>
              <a:rPr lang="es-ES" sz="2000" dirty="0" err="1" smtClean="0">
                <a:solidFill>
                  <a:srgbClr val="5F5F5F"/>
                </a:solidFill>
              </a:rPr>
              <a:t>Orga</a:t>
            </a:r>
            <a:r>
              <a:rPr lang="es-ES" sz="2000" dirty="0" smtClean="0">
                <a:solidFill>
                  <a:srgbClr val="5F5F5F"/>
                </a:solidFill>
              </a:rPr>
              <a:t>. empresarios.</a:t>
            </a:r>
          </a:p>
          <a:p>
            <a:pPr marL="400050" indent="-342900">
              <a:buSzPct val="120000"/>
              <a:buFont typeface="Arial" panose="020B0604020202020204" pitchFamily="34" charset="0"/>
              <a:buChar char="•"/>
            </a:pPr>
            <a:r>
              <a:rPr lang="es-ES" sz="2000" dirty="0" err="1" smtClean="0">
                <a:solidFill>
                  <a:srgbClr val="5F5F5F"/>
                </a:solidFill>
              </a:rPr>
              <a:t>Orga</a:t>
            </a:r>
            <a:r>
              <a:rPr lang="es-ES" sz="2000" dirty="0" smtClean="0">
                <a:solidFill>
                  <a:srgbClr val="5F5F5F"/>
                </a:solidFill>
              </a:rPr>
              <a:t>. culturales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220072" y="2600424"/>
            <a:ext cx="3826001" cy="54054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0050" indent="-342900">
              <a:buSzPct val="120000"/>
              <a:buFont typeface="Arial" panose="020B0604020202020204" pitchFamily="34" charset="0"/>
              <a:buChar char="•"/>
            </a:pPr>
            <a:endParaRPr lang="es-ES" sz="2000" dirty="0" smtClean="0">
              <a:solidFill>
                <a:srgbClr val="5F5F5F"/>
              </a:solidFill>
            </a:endParaRPr>
          </a:p>
          <a:p>
            <a:pPr marL="400050" indent="-342900">
              <a:buSzPct val="120000"/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5F5F5F"/>
                </a:solidFill>
              </a:rPr>
              <a:t>Representantes políticos.</a:t>
            </a:r>
          </a:p>
          <a:p>
            <a:pPr marL="400050" indent="-342900">
              <a:buSzPct val="120000"/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5F5F5F"/>
                </a:solidFill>
              </a:rPr>
              <a:t>Empresarios.</a:t>
            </a:r>
          </a:p>
          <a:p>
            <a:pPr marL="400050" indent="-342900">
              <a:buSzPct val="120000"/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5F5F5F"/>
                </a:solidFill>
              </a:rPr>
              <a:t>Socios de organizaciones.</a:t>
            </a:r>
          </a:p>
          <a:p>
            <a:pPr marL="400050" indent="-342900">
              <a:buSzPct val="120000"/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5F5F5F"/>
                </a:solidFill>
              </a:rPr>
              <a:t>Funcionarios (secretarios, médicos, arquitectos…).</a:t>
            </a:r>
          </a:p>
          <a:p>
            <a:pPr marL="400050" indent="-342900">
              <a:buSzPct val="120000"/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5F5F5F"/>
                </a:solidFill>
              </a:rPr>
              <a:t>Vecinos.</a:t>
            </a:r>
          </a:p>
          <a:p>
            <a:pPr marL="400050" indent="-342900">
              <a:buSzPct val="120000"/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5F5F5F"/>
                </a:solidFill>
              </a:rPr>
              <a:t>Agentes de desarrollo local.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 rot="16200000">
            <a:off x="-1463216" y="3469794"/>
            <a:ext cx="3826001" cy="54054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">
              <a:lnSpc>
                <a:spcPct val="150000"/>
              </a:lnSpc>
              <a:buSzPct val="120000"/>
            </a:pPr>
            <a:r>
              <a:rPr lang="es-ES" sz="2000" dirty="0" smtClean="0">
                <a:solidFill>
                  <a:srgbClr val="5F5F5F"/>
                </a:solidFill>
              </a:rPr>
              <a:t>PERFIL INSTITUCIONAL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 rot="16200000">
            <a:off x="3577343" y="3415544"/>
            <a:ext cx="2673874" cy="54054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">
              <a:lnSpc>
                <a:spcPct val="150000"/>
              </a:lnSpc>
              <a:buSzPct val="120000"/>
            </a:pPr>
            <a:r>
              <a:rPr lang="es-ES" sz="2000" dirty="0" smtClean="0">
                <a:solidFill>
                  <a:srgbClr val="5F5F5F"/>
                </a:solidFill>
              </a:rPr>
              <a:t>PERFIL PERSONAL</a:t>
            </a:r>
          </a:p>
        </p:txBody>
      </p:sp>
      <p:cxnSp>
        <p:nvCxnSpPr>
          <p:cNvPr id="9" name="8 Conector recto"/>
          <p:cNvCxnSpPr/>
          <p:nvPr/>
        </p:nvCxnSpPr>
        <p:spPr>
          <a:xfrm>
            <a:off x="818007" y="1628800"/>
            <a:ext cx="0" cy="4680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5256560" y="1628800"/>
            <a:ext cx="0" cy="4680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4644008" y="1628800"/>
            <a:ext cx="0" cy="468052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28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763959" y="4221088"/>
            <a:ext cx="8277641" cy="864096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0050" indent="-342900">
              <a:lnSpc>
                <a:spcPct val="150000"/>
              </a:lnSpc>
              <a:buSzPct val="120000"/>
              <a:buFont typeface="Wingdings" panose="05000000000000000000" pitchFamily="2" charset="2"/>
              <a:buChar char="Ø"/>
            </a:pPr>
            <a:r>
              <a:rPr lang="es-ES" sz="2000" dirty="0" smtClean="0">
                <a:solidFill>
                  <a:srgbClr val="5F5F5F"/>
                </a:solidFill>
              </a:rPr>
              <a:t>Acercar administración al administrado y mejora del acceso</a:t>
            </a:r>
            <a:endParaRPr lang="es-ES" sz="2000" dirty="0">
              <a:solidFill>
                <a:srgbClr val="5F5F5F"/>
              </a:solidFill>
            </a:endParaRPr>
          </a:p>
          <a:p>
            <a:pPr marL="400050" indent="-342900">
              <a:lnSpc>
                <a:spcPct val="150000"/>
              </a:lnSpc>
              <a:buSzPct val="120000"/>
              <a:buFont typeface="Wingdings" panose="05000000000000000000" pitchFamily="2" charset="2"/>
              <a:buChar char="Ø"/>
            </a:pPr>
            <a:r>
              <a:rPr lang="es-ES" sz="2000" dirty="0" smtClean="0">
                <a:solidFill>
                  <a:srgbClr val="5F5F5F"/>
                </a:solidFill>
              </a:rPr>
              <a:t>Mejorar capacitación TIC del personal al servicio entidades públicas</a:t>
            </a:r>
          </a:p>
          <a:p>
            <a:pPr marL="400050" indent="-342900">
              <a:lnSpc>
                <a:spcPct val="150000"/>
              </a:lnSpc>
              <a:buSzPct val="120000"/>
              <a:buFont typeface="Wingdings" panose="05000000000000000000" pitchFamily="2" charset="2"/>
              <a:buChar char="Ø"/>
            </a:pPr>
            <a:r>
              <a:rPr lang="es-ES" sz="2000" dirty="0" smtClean="0">
                <a:solidFill>
                  <a:srgbClr val="5F5F5F"/>
                </a:solidFill>
              </a:rPr>
              <a:t>Gestión integrada de servicios.</a:t>
            </a:r>
          </a:p>
          <a:p>
            <a:pPr marL="400050" indent="-342900">
              <a:lnSpc>
                <a:spcPct val="150000"/>
              </a:lnSpc>
              <a:buSzPct val="120000"/>
              <a:buFont typeface="Wingdings" panose="05000000000000000000" pitchFamily="2" charset="2"/>
              <a:buChar char="Ø"/>
            </a:pPr>
            <a:r>
              <a:rPr lang="es-ES" sz="2000" dirty="0" smtClean="0">
                <a:solidFill>
                  <a:srgbClr val="5F5F5F"/>
                </a:solidFill>
              </a:rPr>
              <a:t>Mejora de sistemas de archivo y tratamiento documental.  </a:t>
            </a: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755576" y="980728"/>
            <a:ext cx="568863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200" b="1" dirty="0" smtClean="0">
                <a:solidFill>
                  <a:srgbClr val="336699"/>
                </a:solidFill>
                <a:latin typeface="Trebuchet MS" pitchFamily="34" charset="0"/>
              </a:rPr>
              <a:t>Estudio – Informe de Necesidades</a:t>
            </a:r>
            <a:endParaRPr lang="es-ES" sz="2200" b="1" dirty="0">
              <a:solidFill>
                <a:srgbClr val="0385B8"/>
              </a:solidFill>
              <a:latin typeface="Trebuchet MS" pitchFamily="34" charset="0"/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867" y="1673564"/>
            <a:ext cx="800117" cy="329191"/>
          </a:xfrm>
          <a:prstGeom prst="rect">
            <a:avLst/>
          </a:prstGeom>
        </p:spPr>
      </p:pic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46467" y="1556792"/>
            <a:ext cx="3504432" cy="5627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31837" lvl="1">
              <a:lnSpc>
                <a:spcPct val="150000"/>
              </a:lnSpc>
              <a:buSzPct val="120000"/>
            </a:pPr>
            <a:r>
              <a:rPr lang="es-ES" sz="2000" u="sng" dirty="0" smtClean="0">
                <a:solidFill>
                  <a:srgbClr val="5F5F5F"/>
                </a:solidFill>
              </a:rPr>
              <a:t>Economía Inteligente</a:t>
            </a:r>
            <a:endParaRPr lang="es-ES" sz="2000" u="sng" dirty="0">
              <a:solidFill>
                <a:srgbClr val="5F5F5F"/>
              </a:solidFill>
            </a:endParaRPr>
          </a:p>
          <a:p>
            <a:pPr marL="731837" lvl="1">
              <a:lnSpc>
                <a:spcPct val="150000"/>
              </a:lnSpc>
              <a:buSzPct val="120000"/>
            </a:pPr>
            <a:endParaRPr lang="es-ES" dirty="0" smtClean="0">
              <a:solidFill>
                <a:srgbClr val="5F5F5F"/>
              </a:solidFill>
            </a:endParaRPr>
          </a:p>
          <a:p>
            <a:pPr marL="1074737" lvl="1" indent="-342900">
              <a:lnSpc>
                <a:spcPct val="150000"/>
              </a:lnSpc>
              <a:buSzPct val="120000"/>
              <a:buAutoNum type="arabicPeriod"/>
            </a:pPr>
            <a:endParaRPr lang="es-ES" dirty="0" smtClean="0">
              <a:solidFill>
                <a:srgbClr val="5F5F5F"/>
              </a:solidFill>
            </a:endParaRPr>
          </a:p>
          <a:p>
            <a:pPr marL="1447800" lvl="2" indent="-258763">
              <a:buSzPct val="120000"/>
              <a:buFont typeface="Wingdings" pitchFamily="2" charset="2"/>
              <a:buChar char="Ø"/>
            </a:pPr>
            <a:endParaRPr lang="es-ES" dirty="0">
              <a:solidFill>
                <a:srgbClr val="5F5F5F"/>
              </a:solidFill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611560" y="2191537"/>
            <a:ext cx="8064896" cy="864096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0050" indent="-342900">
              <a:lnSpc>
                <a:spcPct val="150000"/>
              </a:lnSpc>
              <a:buSzPct val="120000"/>
              <a:buFont typeface="Wingdings" panose="05000000000000000000" pitchFamily="2" charset="2"/>
              <a:buChar char="Ø"/>
            </a:pPr>
            <a:r>
              <a:rPr lang="es-ES" sz="2000" dirty="0" smtClean="0">
                <a:solidFill>
                  <a:srgbClr val="5F5F5F"/>
                </a:solidFill>
              </a:rPr>
              <a:t>Fomento del trabajo colaborativo (</a:t>
            </a:r>
            <a:r>
              <a:rPr lang="es-ES" sz="2000" dirty="0" err="1" smtClean="0">
                <a:solidFill>
                  <a:srgbClr val="5F5F5F"/>
                </a:solidFill>
              </a:rPr>
              <a:t>coworking</a:t>
            </a:r>
            <a:r>
              <a:rPr lang="es-ES" sz="2000" dirty="0" smtClean="0">
                <a:solidFill>
                  <a:srgbClr val="5F5F5F"/>
                </a:solidFill>
              </a:rPr>
              <a:t> – autoempleo)</a:t>
            </a:r>
          </a:p>
          <a:p>
            <a:pPr marL="400050" indent="-342900">
              <a:lnSpc>
                <a:spcPct val="150000"/>
              </a:lnSpc>
              <a:buSzPct val="120000"/>
              <a:buFont typeface="Wingdings" panose="05000000000000000000" pitchFamily="2" charset="2"/>
              <a:buChar char="Ø"/>
            </a:pPr>
            <a:r>
              <a:rPr lang="es-ES" sz="2000" dirty="0" smtClean="0">
                <a:solidFill>
                  <a:srgbClr val="5F5F5F"/>
                </a:solidFill>
              </a:rPr>
              <a:t>Creación de herramientas comunes de comercio electrónico</a:t>
            </a:r>
            <a:endParaRPr lang="es-ES" sz="2000" dirty="0">
              <a:solidFill>
                <a:srgbClr val="5F5F5F"/>
              </a:solidFill>
            </a:endParaRPr>
          </a:p>
        </p:txBody>
      </p:sp>
      <p:pic>
        <p:nvPicPr>
          <p:cNvPr id="24" name="2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396400"/>
            <a:ext cx="1004867" cy="752680"/>
          </a:xfrm>
          <a:prstGeom prst="rect">
            <a:avLst/>
          </a:prstGeom>
        </p:spPr>
      </p:pic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-36513" y="3536058"/>
            <a:ext cx="5403845" cy="5627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31837" lvl="1">
              <a:lnSpc>
                <a:spcPct val="150000"/>
              </a:lnSpc>
              <a:buSzPct val="120000"/>
            </a:pPr>
            <a:r>
              <a:rPr lang="es-ES" sz="2000" u="sng" dirty="0" smtClean="0">
                <a:solidFill>
                  <a:srgbClr val="5F5F5F"/>
                </a:solidFill>
              </a:rPr>
              <a:t>Gobernanza Inteligente</a:t>
            </a:r>
            <a:endParaRPr lang="es-ES" sz="2000" u="sng" dirty="0">
              <a:solidFill>
                <a:srgbClr val="5F5F5F"/>
              </a:solidFill>
            </a:endParaRPr>
          </a:p>
          <a:p>
            <a:pPr marL="731837" lvl="1">
              <a:lnSpc>
                <a:spcPct val="150000"/>
              </a:lnSpc>
              <a:buSzPct val="120000"/>
            </a:pPr>
            <a:endParaRPr lang="es-ES" dirty="0" smtClean="0">
              <a:solidFill>
                <a:srgbClr val="5F5F5F"/>
              </a:solidFill>
            </a:endParaRPr>
          </a:p>
          <a:p>
            <a:pPr marL="1074737" lvl="1" indent="-342900">
              <a:lnSpc>
                <a:spcPct val="150000"/>
              </a:lnSpc>
              <a:buSzPct val="120000"/>
              <a:buAutoNum type="arabicPeriod"/>
            </a:pPr>
            <a:endParaRPr lang="es-ES" dirty="0" smtClean="0">
              <a:solidFill>
                <a:srgbClr val="5F5F5F"/>
              </a:solidFill>
            </a:endParaRPr>
          </a:p>
          <a:p>
            <a:pPr marL="1447800" lvl="2" indent="-258763">
              <a:buSzPct val="120000"/>
              <a:buFont typeface="Wingdings" pitchFamily="2" charset="2"/>
              <a:buChar char="Ø"/>
            </a:pPr>
            <a:endParaRPr lang="es-ES" dirty="0">
              <a:solidFill>
                <a:srgbClr val="5F5F5F"/>
              </a:solidFill>
            </a:endParaRPr>
          </a:p>
          <a:p>
            <a:pPr marL="990600" lvl="1" indent="-258763">
              <a:lnSpc>
                <a:spcPct val="150000"/>
              </a:lnSpc>
              <a:buSzPct val="120000"/>
              <a:buFont typeface="Wingdings" pitchFamily="2" charset="2"/>
              <a:buChar char="Ø"/>
            </a:pPr>
            <a:endParaRPr lang="es-ES" dirty="0" smtClean="0">
              <a:solidFill>
                <a:srgbClr val="5F5F5F"/>
              </a:solidFill>
            </a:endParaRPr>
          </a:p>
          <a:p>
            <a:pPr marL="731837" lvl="2">
              <a:buSzPct val="120000"/>
            </a:pPr>
            <a:endParaRPr lang="es-ES" sz="1400" dirty="0" smtClean="0">
              <a:solidFill>
                <a:srgbClr val="5F5F5F"/>
              </a:solidFill>
            </a:endParaRPr>
          </a:p>
          <a:p>
            <a:pPr marL="1531937" lvl="2" indent="-342900">
              <a:buSzPct val="120000"/>
            </a:pPr>
            <a:endParaRPr lang="es-ES" sz="1400" dirty="0" smtClean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76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755576" y="980728"/>
            <a:ext cx="568863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200" b="1" dirty="0" smtClean="0">
                <a:solidFill>
                  <a:srgbClr val="336699"/>
                </a:solidFill>
                <a:latin typeface="Trebuchet MS" pitchFamily="34" charset="0"/>
              </a:rPr>
              <a:t>Estudio – Informe de Necesidades (y II)</a:t>
            </a:r>
            <a:endParaRPr lang="es-ES" sz="2200" b="1" dirty="0">
              <a:solidFill>
                <a:srgbClr val="0385B8"/>
              </a:solidFill>
              <a:latin typeface="Trebuchet MS" pitchFamily="34" charset="0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46467" y="1556792"/>
            <a:ext cx="3504432" cy="5627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31837" lvl="1">
              <a:lnSpc>
                <a:spcPct val="150000"/>
              </a:lnSpc>
              <a:buSzPct val="120000"/>
            </a:pPr>
            <a:r>
              <a:rPr lang="es-ES" sz="2000" u="sng" dirty="0" smtClean="0">
                <a:solidFill>
                  <a:srgbClr val="5F5F5F"/>
                </a:solidFill>
              </a:rPr>
              <a:t>Entorno Inteligente</a:t>
            </a:r>
            <a:endParaRPr lang="es-ES" sz="2000" u="sng" dirty="0">
              <a:solidFill>
                <a:srgbClr val="5F5F5F"/>
              </a:solidFill>
            </a:endParaRPr>
          </a:p>
          <a:p>
            <a:pPr marL="731837" lvl="1">
              <a:lnSpc>
                <a:spcPct val="150000"/>
              </a:lnSpc>
              <a:buSzPct val="120000"/>
            </a:pPr>
            <a:endParaRPr lang="es-ES" dirty="0" smtClean="0">
              <a:solidFill>
                <a:srgbClr val="5F5F5F"/>
              </a:solidFill>
            </a:endParaRPr>
          </a:p>
          <a:p>
            <a:pPr marL="1074737" lvl="1" indent="-342900">
              <a:lnSpc>
                <a:spcPct val="150000"/>
              </a:lnSpc>
              <a:buSzPct val="120000"/>
              <a:buAutoNum type="arabicPeriod"/>
            </a:pPr>
            <a:endParaRPr lang="es-ES" dirty="0" smtClean="0">
              <a:solidFill>
                <a:srgbClr val="5F5F5F"/>
              </a:solidFill>
            </a:endParaRPr>
          </a:p>
          <a:p>
            <a:pPr marL="1447800" lvl="2" indent="-258763">
              <a:buSzPct val="120000"/>
              <a:buFont typeface="Wingdings" pitchFamily="2" charset="2"/>
              <a:buChar char="Ø"/>
            </a:pPr>
            <a:endParaRPr lang="es-ES" dirty="0">
              <a:solidFill>
                <a:srgbClr val="5F5F5F"/>
              </a:solidFill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467544" y="2276872"/>
            <a:ext cx="8532440" cy="864096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0050" indent="-342900">
              <a:lnSpc>
                <a:spcPct val="150000"/>
              </a:lnSpc>
              <a:buSzPct val="120000"/>
              <a:buFont typeface="Wingdings" panose="05000000000000000000" pitchFamily="2" charset="2"/>
              <a:buChar char="Ø"/>
            </a:pPr>
            <a:r>
              <a:rPr lang="es-ES" sz="2000" dirty="0" smtClean="0">
                <a:solidFill>
                  <a:srgbClr val="5F5F5F"/>
                </a:solidFill>
              </a:rPr>
              <a:t>Reducción huella de carbono: calidad aire en zonas mineras/centrales</a:t>
            </a:r>
          </a:p>
          <a:p>
            <a:pPr marL="400050" indent="-342900">
              <a:lnSpc>
                <a:spcPct val="150000"/>
              </a:lnSpc>
              <a:buSzPct val="120000"/>
              <a:buFont typeface="Wingdings" panose="05000000000000000000" pitchFamily="2" charset="2"/>
              <a:buChar char="Ø"/>
            </a:pPr>
            <a:r>
              <a:rPr lang="es-ES" sz="2000" dirty="0" smtClean="0">
                <a:solidFill>
                  <a:srgbClr val="5F5F5F"/>
                </a:solidFill>
              </a:rPr>
              <a:t>Mejora en la gestión del alumbrado: eficiencia (LED) y control</a:t>
            </a:r>
          </a:p>
          <a:p>
            <a:pPr marL="400050" indent="-342900">
              <a:lnSpc>
                <a:spcPct val="150000"/>
              </a:lnSpc>
              <a:buSzPct val="120000"/>
              <a:buFont typeface="Wingdings" panose="05000000000000000000" pitchFamily="2" charset="2"/>
              <a:buChar char="Ø"/>
            </a:pPr>
            <a:r>
              <a:rPr lang="es-ES" sz="2000" dirty="0" smtClean="0">
                <a:solidFill>
                  <a:srgbClr val="5F5F5F"/>
                </a:solidFill>
              </a:rPr>
              <a:t>Mejora en la gestión del agua: medición, calidad, gestión de vertidos origen ganadero.</a:t>
            </a:r>
          </a:p>
          <a:p>
            <a:pPr marL="400050" indent="-342900">
              <a:lnSpc>
                <a:spcPct val="150000"/>
              </a:lnSpc>
              <a:buSzPct val="120000"/>
              <a:buFont typeface="Wingdings" panose="05000000000000000000" pitchFamily="2" charset="2"/>
              <a:buChar char="Ø"/>
            </a:pPr>
            <a:r>
              <a:rPr lang="es-ES" sz="2000" dirty="0" smtClean="0">
                <a:solidFill>
                  <a:srgbClr val="5F5F5F"/>
                </a:solidFill>
              </a:rPr>
              <a:t>Mejora en los servicios de recogida de residuos: dinámicas vs estáticas.</a:t>
            </a:r>
          </a:p>
          <a:p>
            <a:pPr marL="400050" indent="-342900">
              <a:lnSpc>
                <a:spcPct val="150000"/>
              </a:lnSpc>
              <a:buSzPct val="120000"/>
              <a:buFont typeface="Wingdings" panose="05000000000000000000" pitchFamily="2" charset="2"/>
              <a:buChar char="Ø"/>
            </a:pPr>
            <a:r>
              <a:rPr lang="es-ES" sz="2000" dirty="0" smtClean="0">
                <a:solidFill>
                  <a:srgbClr val="5F5F5F"/>
                </a:solidFill>
              </a:rPr>
              <a:t>En general, promoción sistemas de teledetección y </a:t>
            </a:r>
            <a:r>
              <a:rPr lang="es-ES" sz="2000" dirty="0" err="1" smtClean="0">
                <a:solidFill>
                  <a:srgbClr val="5F5F5F"/>
                </a:solidFill>
              </a:rPr>
              <a:t>telemedida</a:t>
            </a:r>
            <a:endParaRPr lang="es-ES" sz="2000" dirty="0" smtClean="0">
              <a:solidFill>
                <a:srgbClr val="5F5F5F"/>
              </a:solidFill>
            </a:endParaRPr>
          </a:p>
          <a:p>
            <a:pPr marL="57150">
              <a:lnSpc>
                <a:spcPct val="150000"/>
              </a:lnSpc>
              <a:buSzPct val="120000"/>
            </a:pPr>
            <a:endParaRPr lang="es-ES" sz="2000" dirty="0" smtClean="0">
              <a:solidFill>
                <a:srgbClr val="5F5F5F"/>
              </a:solidFill>
            </a:endParaRPr>
          </a:p>
          <a:p>
            <a:pPr marL="400050" indent="-342900">
              <a:lnSpc>
                <a:spcPct val="150000"/>
              </a:lnSpc>
              <a:buSzPct val="120000"/>
              <a:buFont typeface="Wingdings" panose="05000000000000000000" pitchFamily="2" charset="2"/>
              <a:buChar char="Ø"/>
            </a:pPr>
            <a:endParaRPr lang="es-ES" sz="2000" dirty="0">
              <a:solidFill>
                <a:srgbClr val="5F5F5F"/>
              </a:solidFill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556792"/>
            <a:ext cx="885652" cy="58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2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755576" y="980728"/>
            <a:ext cx="568863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200" b="1" dirty="0" smtClean="0">
                <a:solidFill>
                  <a:srgbClr val="336699"/>
                </a:solidFill>
                <a:latin typeface="Trebuchet MS" pitchFamily="34" charset="0"/>
              </a:rPr>
              <a:t>Estudio – Informe de Necesidades (y III)</a:t>
            </a:r>
            <a:endParaRPr lang="es-ES" sz="2200" b="1" dirty="0">
              <a:solidFill>
                <a:srgbClr val="0385B8"/>
              </a:solidFill>
              <a:latin typeface="Trebuchet MS" pitchFamily="34" charset="0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46467" y="1556792"/>
            <a:ext cx="3504432" cy="5627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31837" lvl="1">
              <a:lnSpc>
                <a:spcPct val="150000"/>
              </a:lnSpc>
              <a:buSzPct val="120000"/>
            </a:pPr>
            <a:r>
              <a:rPr lang="es-ES" sz="2000" u="sng" dirty="0" smtClean="0">
                <a:solidFill>
                  <a:srgbClr val="5F5F5F"/>
                </a:solidFill>
              </a:rPr>
              <a:t>Movilidad Inteligente</a:t>
            </a:r>
            <a:endParaRPr lang="es-ES" sz="2000" u="sng" dirty="0">
              <a:solidFill>
                <a:srgbClr val="5F5F5F"/>
              </a:solidFill>
            </a:endParaRPr>
          </a:p>
          <a:p>
            <a:pPr marL="731837" lvl="1">
              <a:lnSpc>
                <a:spcPct val="150000"/>
              </a:lnSpc>
              <a:buSzPct val="120000"/>
            </a:pPr>
            <a:endParaRPr lang="es-ES" dirty="0" smtClean="0">
              <a:solidFill>
                <a:srgbClr val="5F5F5F"/>
              </a:solidFill>
            </a:endParaRPr>
          </a:p>
          <a:p>
            <a:pPr marL="1074737" lvl="1" indent="-342900">
              <a:lnSpc>
                <a:spcPct val="150000"/>
              </a:lnSpc>
              <a:buSzPct val="120000"/>
              <a:buAutoNum type="arabicPeriod"/>
            </a:pPr>
            <a:endParaRPr lang="es-ES" dirty="0" smtClean="0">
              <a:solidFill>
                <a:srgbClr val="5F5F5F"/>
              </a:solidFill>
            </a:endParaRPr>
          </a:p>
          <a:p>
            <a:pPr marL="1447800" lvl="2" indent="-258763">
              <a:buSzPct val="120000"/>
              <a:buFont typeface="Wingdings" pitchFamily="2" charset="2"/>
              <a:buChar char="Ø"/>
            </a:pPr>
            <a:endParaRPr lang="es-ES" dirty="0">
              <a:solidFill>
                <a:srgbClr val="5F5F5F"/>
              </a:solidFill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611560" y="2420888"/>
            <a:ext cx="8064896" cy="864096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0050" indent="-342900">
              <a:lnSpc>
                <a:spcPct val="150000"/>
              </a:lnSpc>
              <a:buSzPct val="120000"/>
              <a:buFont typeface="Wingdings" panose="05000000000000000000" pitchFamily="2" charset="2"/>
              <a:buChar char="Ø"/>
            </a:pPr>
            <a:r>
              <a:rPr lang="es-ES" sz="2000" dirty="0" smtClean="0">
                <a:solidFill>
                  <a:srgbClr val="5F5F5F"/>
                </a:solidFill>
              </a:rPr>
              <a:t>Fomento uso del transporte público y a la demanda:</a:t>
            </a:r>
          </a:p>
          <a:p>
            <a:pPr marL="857250" lvl="1" indent="-342900">
              <a:buSzPct val="120000"/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5F5F5F"/>
                </a:solidFill>
              </a:rPr>
              <a:t>Carretera: </a:t>
            </a:r>
            <a:r>
              <a:rPr lang="es-ES" sz="2000" dirty="0">
                <a:solidFill>
                  <a:srgbClr val="5F5F5F"/>
                </a:solidFill>
              </a:rPr>
              <a:t>↑</a:t>
            </a:r>
            <a:r>
              <a:rPr lang="es-ES" sz="2000" dirty="0" smtClean="0">
                <a:solidFill>
                  <a:srgbClr val="5F5F5F"/>
                </a:solidFill>
              </a:rPr>
              <a:t> frecuencia de servicios, </a:t>
            </a:r>
            <a:r>
              <a:rPr lang="es-ES" sz="2000" dirty="0">
                <a:solidFill>
                  <a:srgbClr val="5F5F5F"/>
                </a:solidFill>
              </a:rPr>
              <a:t>↑</a:t>
            </a:r>
            <a:r>
              <a:rPr lang="es-ES" sz="2000" dirty="0" smtClean="0">
                <a:solidFill>
                  <a:srgbClr val="5F5F5F"/>
                </a:solidFill>
              </a:rPr>
              <a:t> rutas (a capital y entre pueblos cercanos). Accesibilidad</a:t>
            </a:r>
          </a:p>
          <a:p>
            <a:pPr marL="857250" lvl="1" indent="-342900">
              <a:buSzPct val="120000"/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5F5F5F"/>
                </a:solidFill>
              </a:rPr>
              <a:t>Ferroviario: </a:t>
            </a:r>
            <a:r>
              <a:rPr lang="es-ES" sz="2000" dirty="0">
                <a:solidFill>
                  <a:srgbClr val="5F5F5F"/>
                </a:solidFill>
              </a:rPr>
              <a:t>↑</a:t>
            </a:r>
            <a:r>
              <a:rPr lang="es-ES" sz="2000" dirty="0" smtClean="0">
                <a:solidFill>
                  <a:srgbClr val="5F5F5F"/>
                </a:solidFill>
              </a:rPr>
              <a:t> frecuencia. FEVE, notificación ante suspensiones (*)</a:t>
            </a:r>
          </a:p>
          <a:p>
            <a:pPr marL="857250" lvl="1" indent="-342900">
              <a:buSzPct val="120000"/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5F5F5F"/>
                </a:solidFill>
              </a:rPr>
              <a:t>Transporte a la demanda </a:t>
            </a:r>
            <a:r>
              <a:rPr lang="es-ES" sz="2000" dirty="0" err="1" smtClean="0">
                <a:solidFill>
                  <a:srgbClr val="5F5F5F"/>
                </a:solidFill>
              </a:rPr>
              <a:t>JCyL</a:t>
            </a:r>
            <a:r>
              <a:rPr lang="es-ES" sz="2000" dirty="0" smtClean="0">
                <a:solidFill>
                  <a:srgbClr val="5F5F5F"/>
                </a:solidFill>
              </a:rPr>
              <a:t>: ↑ cobertura y horarios</a:t>
            </a:r>
          </a:p>
          <a:p>
            <a:pPr marL="857250" lvl="1" indent="-342900">
              <a:buSzPct val="120000"/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5F5F5F"/>
                </a:solidFill>
              </a:rPr>
              <a:t>Extender iniciativa dentro de municipios.</a:t>
            </a:r>
          </a:p>
          <a:p>
            <a:pPr marL="400050" indent="-342900">
              <a:lnSpc>
                <a:spcPct val="150000"/>
              </a:lnSpc>
              <a:buSzPct val="120000"/>
              <a:buFont typeface="Wingdings" panose="05000000000000000000" pitchFamily="2" charset="2"/>
              <a:buChar char="Ø"/>
            </a:pPr>
            <a:r>
              <a:rPr lang="es-ES" sz="2000" dirty="0" smtClean="0">
                <a:solidFill>
                  <a:srgbClr val="5F5F5F"/>
                </a:solidFill>
              </a:rPr>
              <a:t>Promoción de sistemas de información en tiempo real (*)</a:t>
            </a:r>
          </a:p>
          <a:p>
            <a:pPr marL="400050" indent="-342900">
              <a:lnSpc>
                <a:spcPct val="150000"/>
              </a:lnSpc>
              <a:buSzPct val="120000"/>
              <a:buFont typeface="Wingdings" panose="05000000000000000000" pitchFamily="2" charset="2"/>
              <a:buChar char="Ø"/>
            </a:pPr>
            <a:r>
              <a:rPr lang="es-ES" sz="2000" dirty="0" smtClean="0">
                <a:solidFill>
                  <a:srgbClr val="5F5F5F"/>
                </a:solidFill>
              </a:rPr>
              <a:t>Regulación dinámica del tráfico y señalización adaptativa</a:t>
            </a:r>
          </a:p>
          <a:p>
            <a:pPr marL="400050" indent="-342900">
              <a:lnSpc>
                <a:spcPct val="150000"/>
              </a:lnSpc>
              <a:buSzPct val="120000"/>
              <a:buFont typeface="Wingdings" panose="05000000000000000000" pitchFamily="2" charset="2"/>
              <a:buChar char="Ø"/>
            </a:pPr>
            <a:r>
              <a:rPr lang="es-ES" sz="2000" dirty="0" smtClean="0">
                <a:solidFill>
                  <a:srgbClr val="5F5F5F"/>
                </a:solidFill>
              </a:rPr>
              <a:t>Incentivar compartición (</a:t>
            </a:r>
            <a:r>
              <a:rPr lang="es-ES" sz="2000" dirty="0" err="1" smtClean="0">
                <a:solidFill>
                  <a:srgbClr val="5F5F5F"/>
                </a:solidFill>
              </a:rPr>
              <a:t>carpooling</a:t>
            </a:r>
            <a:r>
              <a:rPr lang="es-ES" sz="2000" dirty="0" smtClean="0">
                <a:solidFill>
                  <a:srgbClr val="5F5F5F"/>
                </a:solidFill>
              </a:rPr>
              <a:t>/</a:t>
            </a:r>
            <a:r>
              <a:rPr lang="es-ES" sz="2000" dirty="0" err="1" smtClean="0">
                <a:solidFill>
                  <a:srgbClr val="5F5F5F"/>
                </a:solidFill>
              </a:rPr>
              <a:t>carsharing</a:t>
            </a:r>
            <a:r>
              <a:rPr lang="es-ES" sz="2000" dirty="0" smtClean="0">
                <a:solidFill>
                  <a:srgbClr val="5F5F5F"/>
                </a:solidFill>
              </a:rPr>
              <a:t>) y renovación flotas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628800"/>
            <a:ext cx="864096" cy="55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0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755576" y="980728"/>
            <a:ext cx="568863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200" b="1" dirty="0" smtClean="0">
                <a:solidFill>
                  <a:srgbClr val="336699"/>
                </a:solidFill>
                <a:latin typeface="Trebuchet MS" pitchFamily="34" charset="0"/>
              </a:rPr>
              <a:t>Estudio – Informe de Necesidades (y IV)</a:t>
            </a:r>
            <a:endParaRPr lang="es-ES" sz="2200" b="1" dirty="0">
              <a:solidFill>
                <a:srgbClr val="0385B8"/>
              </a:solidFill>
              <a:latin typeface="Trebuchet MS" pitchFamily="34" charset="0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46467" y="1556792"/>
            <a:ext cx="3504432" cy="5627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31837" lvl="1">
              <a:lnSpc>
                <a:spcPct val="150000"/>
              </a:lnSpc>
              <a:buSzPct val="120000"/>
            </a:pPr>
            <a:r>
              <a:rPr lang="es-ES" sz="2000" u="sng" dirty="0" smtClean="0">
                <a:solidFill>
                  <a:srgbClr val="5F5F5F"/>
                </a:solidFill>
              </a:rPr>
              <a:t>Sociedad Inteligente</a:t>
            </a:r>
            <a:endParaRPr lang="es-ES" sz="2000" u="sng" dirty="0">
              <a:solidFill>
                <a:srgbClr val="5F5F5F"/>
              </a:solidFill>
            </a:endParaRPr>
          </a:p>
          <a:p>
            <a:pPr marL="731837" lvl="1">
              <a:lnSpc>
                <a:spcPct val="150000"/>
              </a:lnSpc>
              <a:buSzPct val="120000"/>
            </a:pPr>
            <a:endParaRPr lang="es-ES" dirty="0" smtClean="0">
              <a:solidFill>
                <a:srgbClr val="5F5F5F"/>
              </a:solidFill>
            </a:endParaRPr>
          </a:p>
          <a:p>
            <a:pPr marL="1074737" lvl="1" indent="-342900">
              <a:lnSpc>
                <a:spcPct val="150000"/>
              </a:lnSpc>
              <a:buSzPct val="120000"/>
              <a:buAutoNum type="arabicPeriod"/>
            </a:pPr>
            <a:endParaRPr lang="es-ES" dirty="0" smtClean="0">
              <a:solidFill>
                <a:srgbClr val="5F5F5F"/>
              </a:solidFill>
            </a:endParaRPr>
          </a:p>
          <a:p>
            <a:pPr marL="1447800" lvl="2" indent="-258763">
              <a:buSzPct val="120000"/>
              <a:buFont typeface="Wingdings" pitchFamily="2" charset="2"/>
              <a:buChar char="Ø"/>
            </a:pPr>
            <a:endParaRPr lang="es-ES" dirty="0">
              <a:solidFill>
                <a:srgbClr val="5F5F5F"/>
              </a:solidFill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611560" y="2204864"/>
            <a:ext cx="8064896" cy="864096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0050" indent="-342900">
              <a:lnSpc>
                <a:spcPct val="150000"/>
              </a:lnSpc>
              <a:buSzPct val="120000"/>
              <a:buFont typeface="Wingdings" panose="05000000000000000000" pitchFamily="2" charset="2"/>
              <a:buChar char="Ø"/>
            </a:pPr>
            <a:r>
              <a:rPr lang="es-ES" sz="2000" dirty="0" smtClean="0">
                <a:solidFill>
                  <a:srgbClr val="5F5F5F"/>
                </a:solidFill>
              </a:rPr>
              <a:t>Sensibilización, formación y capacitación TIC.</a:t>
            </a:r>
          </a:p>
          <a:p>
            <a:pPr marL="400050" indent="-342900">
              <a:lnSpc>
                <a:spcPct val="150000"/>
              </a:lnSpc>
              <a:buSzPct val="120000"/>
              <a:buFont typeface="Wingdings" panose="05000000000000000000" pitchFamily="2" charset="2"/>
              <a:buChar char="Ø"/>
            </a:pPr>
            <a:r>
              <a:rPr lang="es-ES" sz="2000" dirty="0" smtClean="0">
                <a:solidFill>
                  <a:srgbClr val="5F5F5F"/>
                </a:solidFill>
              </a:rPr>
              <a:t>Fomento de participación ciudadana en la gestión local.</a:t>
            </a:r>
            <a:endParaRPr lang="es-ES" sz="2000" dirty="0">
              <a:solidFill>
                <a:srgbClr val="5F5F5F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3888" y="1484784"/>
            <a:ext cx="703351" cy="703351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467" y="3284984"/>
            <a:ext cx="3504432" cy="5627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31837" lvl="1">
              <a:lnSpc>
                <a:spcPct val="150000"/>
              </a:lnSpc>
              <a:buSzPct val="120000"/>
            </a:pPr>
            <a:r>
              <a:rPr lang="es-ES" sz="2000" u="sng" dirty="0" smtClean="0">
                <a:solidFill>
                  <a:srgbClr val="5F5F5F"/>
                </a:solidFill>
              </a:rPr>
              <a:t>Bienestar Inteligente</a:t>
            </a:r>
            <a:endParaRPr lang="es-ES" sz="2000" u="sng" dirty="0">
              <a:solidFill>
                <a:srgbClr val="5F5F5F"/>
              </a:solidFill>
            </a:endParaRPr>
          </a:p>
          <a:p>
            <a:pPr marL="731837" lvl="1">
              <a:lnSpc>
                <a:spcPct val="150000"/>
              </a:lnSpc>
              <a:buSzPct val="120000"/>
            </a:pPr>
            <a:endParaRPr lang="es-ES" dirty="0" smtClean="0">
              <a:solidFill>
                <a:srgbClr val="5F5F5F"/>
              </a:solidFill>
            </a:endParaRPr>
          </a:p>
          <a:p>
            <a:pPr marL="1074737" lvl="1" indent="-342900">
              <a:lnSpc>
                <a:spcPct val="150000"/>
              </a:lnSpc>
              <a:buSzPct val="120000"/>
              <a:buAutoNum type="arabicPeriod"/>
            </a:pPr>
            <a:endParaRPr lang="es-ES" dirty="0" smtClean="0">
              <a:solidFill>
                <a:srgbClr val="5F5F5F"/>
              </a:solidFill>
            </a:endParaRPr>
          </a:p>
          <a:p>
            <a:pPr marL="1447800" lvl="2" indent="-258763">
              <a:buSzPct val="120000"/>
              <a:buFont typeface="Wingdings" pitchFamily="2" charset="2"/>
              <a:buChar char="Ø"/>
            </a:pPr>
            <a:endParaRPr lang="es-ES" dirty="0">
              <a:solidFill>
                <a:srgbClr val="5F5F5F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11560" y="3933056"/>
            <a:ext cx="8064896" cy="864096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0050" indent="-342900">
              <a:lnSpc>
                <a:spcPct val="150000"/>
              </a:lnSpc>
              <a:buSzPct val="120000"/>
              <a:buFont typeface="Wingdings" panose="05000000000000000000" pitchFamily="2" charset="2"/>
              <a:buChar char="Ø"/>
            </a:pPr>
            <a:r>
              <a:rPr lang="es-ES" sz="2000" dirty="0" smtClean="0">
                <a:solidFill>
                  <a:srgbClr val="5F5F5F"/>
                </a:solidFill>
              </a:rPr>
              <a:t>Mejora en la prestación de servicios sanitarios y asistenciales</a:t>
            </a:r>
          </a:p>
          <a:p>
            <a:pPr marL="400050" indent="-342900">
              <a:lnSpc>
                <a:spcPct val="150000"/>
              </a:lnSpc>
              <a:buSzPct val="120000"/>
              <a:buFont typeface="Wingdings" panose="05000000000000000000" pitchFamily="2" charset="2"/>
              <a:buChar char="Ø"/>
            </a:pPr>
            <a:r>
              <a:rPr lang="es-ES" sz="2000" dirty="0" smtClean="0">
                <a:solidFill>
                  <a:srgbClr val="5F5F5F"/>
                </a:solidFill>
              </a:rPr>
              <a:t>Mejora en la seguridad</a:t>
            </a:r>
            <a:endParaRPr lang="es-ES" sz="2000" dirty="0">
              <a:solidFill>
                <a:srgbClr val="5F5F5F"/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284984"/>
            <a:ext cx="845643" cy="562737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5496" y="4869160"/>
            <a:ext cx="3504432" cy="5627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31837" lvl="1">
              <a:lnSpc>
                <a:spcPct val="150000"/>
              </a:lnSpc>
              <a:buSzPct val="120000"/>
            </a:pPr>
            <a:r>
              <a:rPr lang="es-ES" sz="2000" u="sng" dirty="0" smtClean="0">
                <a:solidFill>
                  <a:srgbClr val="5F5F5F"/>
                </a:solidFill>
              </a:rPr>
              <a:t>Turismo Inteligente</a:t>
            </a:r>
            <a:endParaRPr lang="es-ES" sz="2000" u="sng" dirty="0">
              <a:solidFill>
                <a:srgbClr val="5F5F5F"/>
              </a:solidFill>
            </a:endParaRPr>
          </a:p>
          <a:p>
            <a:pPr marL="731837" lvl="1">
              <a:lnSpc>
                <a:spcPct val="150000"/>
              </a:lnSpc>
              <a:buSzPct val="120000"/>
            </a:pPr>
            <a:endParaRPr lang="es-ES" dirty="0" smtClean="0">
              <a:solidFill>
                <a:srgbClr val="5F5F5F"/>
              </a:solidFill>
            </a:endParaRPr>
          </a:p>
          <a:p>
            <a:pPr marL="1074737" lvl="1" indent="-342900">
              <a:lnSpc>
                <a:spcPct val="150000"/>
              </a:lnSpc>
              <a:buSzPct val="120000"/>
              <a:buAutoNum type="arabicPeriod"/>
            </a:pPr>
            <a:endParaRPr lang="es-ES" dirty="0" smtClean="0">
              <a:solidFill>
                <a:srgbClr val="5F5F5F"/>
              </a:solidFill>
            </a:endParaRPr>
          </a:p>
          <a:p>
            <a:pPr marL="1447800" lvl="2" indent="-258763">
              <a:buSzPct val="120000"/>
              <a:buFont typeface="Wingdings" pitchFamily="2" charset="2"/>
              <a:buChar char="Ø"/>
            </a:pPr>
            <a:endParaRPr lang="es-ES" dirty="0">
              <a:solidFill>
                <a:srgbClr val="5F5F5F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00589" y="5517232"/>
            <a:ext cx="8064896" cy="86409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0050" indent="-342900">
              <a:lnSpc>
                <a:spcPct val="150000"/>
              </a:lnSpc>
              <a:buSzPct val="120000"/>
              <a:buFont typeface="Wingdings" panose="05000000000000000000" pitchFamily="2" charset="2"/>
              <a:buChar char="Ø"/>
            </a:pPr>
            <a:r>
              <a:rPr lang="es-ES" sz="2000" dirty="0" smtClean="0">
                <a:solidFill>
                  <a:srgbClr val="5F5F5F"/>
                </a:solidFill>
              </a:rPr>
              <a:t>Fomento de las TIC en el sector turístico rural</a:t>
            </a:r>
          </a:p>
          <a:p>
            <a:pPr marL="400050" indent="-342900">
              <a:lnSpc>
                <a:spcPct val="150000"/>
              </a:lnSpc>
              <a:buSzPct val="120000"/>
              <a:buFont typeface="Wingdings" panose="05000000000000000000" pitchFamily="2" charset="2"/>
              <a:buChar char="Ø"/>
            </a:pPr>
            <a:r>
              <a:rPr lang="es-ES" sz="2000" dirty="0" smtClean="0">
                <a:solidFill>
                  <a:srgbClr val="5F5F5F"/>
                </a:solidFill>
              </a:rPr>
              <a:t>Información turística accesible</a:t>
            </a:r>
            <a:endParaRPr lang="es-ES" sz="2000" dirty="0">
              <a:solidFill>
                <a:srgbClr val="5F5F5F"/>
              </a:solidFill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3888" y="4941168"/>
            <a:ext cx="708005" cy="53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1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59122" y="1202581"/>
            <a:ext cx="7993063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200" b="1" dirty="0" smtClean="0">
                <a:solidFill>
                  <a:srgbClr val="336699"/>
                </a:solidFill>
                <a:latin typeface="Trebuchet MS" pitchFamily="34" charset="0"/>
              </a:rPr>
              <a:t>Estudio – Catálogo de Proyectos</a:t>
            </a:r>
            <a:endParaRPr lang="es-ES" sz="2200" b="1" dirty="0">
              <a:solidFill>
                <a:srgbClr val="336699"/>
              </a:solidFill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es-ES" sz="2200" b="1" dirty="0">
              <a:solidFill>
                <a:srgbClr val="0385B8"/>
              </a:solidFill>
              <a:latin typeface="Trebuchet MS" pitchFamily="34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-468560" y="2256492"/>
            <a:ext cx="6192688" cy="54054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57250" lvl="1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5F5F5F"/>
                </a:solidFill>
              </a:rPr>
              <a:t>Plataforma común de venta on-line</a:t>
            </a:r>
          </a:p>
          <a:p>
            <a:pPr marL="857250" lvl="1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5F5F5F"/>
                </a:solidFill>
              </a:rPr>
              <a:t>Espacios de trabajo colaborativos</a:t>
            </a:r>
            <a:endParaRPr lang="es-ES" sz="1600" dirty="0">
              <a:solidFill>
                <a:srgbClr val="5F5F5F"/>
              </a:solidFill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832" y="1786942"/>
            <a:ext cx="800117" cy="329191"/>
          </a:xfrm>
          <a:prstGeom prst="rect">
            <a:avLst/>
          </a:prstGeom>
        </p:spPr>
      </p:pic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-540568" y="1670170"/>
            <a:ext cx="3504432" cy="5627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31837" lvl="1">
              <a:lnSpc>
                <a:spcPct val="150000"/>
              </a:lnSpc>
              <a:buSzPct val="120000"/>
            </a:pPr>
            <a:r>
              <a:rPr lang="es-ES" dirty="0" smtClean="0">
                <a:solidFill>
                  <a:srgbClr val="5F5F5F"/>
                </a:solidFill>
              </a:rPr>
              <a:t>Economía Inteligente</a:t>
            </a:r>
            <a:endParaRPr lang="es-ES" dirty="0">
              <a:solidFill>
                <a:srgbClr val="5F5F5F"/>
              </a:solidFill>
            </a:endParaRPr>
          </a:p>
          <a:p>
            <a:pPr marL="731837" lvl="1">
              <a:lnSpc>
                <a:spcPct val="150000"/>
              </a:lnSpc>
              <a:buSzPct val="120000"/>
            </a:pPr>
            <a:endParaRPr lang="es-ES" dirty="0" smtClean="0">
              <a:solidFill>
                <a:srgbClr val="5F5F5F"/>
              </a:solidFill>
            </a:endParaRPr>
          </a:p>
          <a:p>
            <a:pPr marL="1074737" lvl="1" indent="-342900">
              <a:lnSpc>
                <a:spcPct val="150000"/>
              </a:lnSpc>
              <a:buSzPct val="120000"/>
              <a:buAutoNum type="arabicPeriod"/>
            </a:pPr>
            <a:endParaRPr lang="es-ES" dirty="0" smtClean="0">
              <a:solidFill>
                <a:srgbClr val="5F5F5F"/>
              </a:solidFill>
            </a:endParaRPr>
          </a:p>
          <a:p>
            <a:pPr marL="1447800" lvl="2" indent="-258763">
              <a:buSzPct val="120000"/>
              <a:buFont typeface="Wingdings" pitchFamily="2" charset="2"/>
              <a:buChar char="Ø"/>
            </a:pPr>
            <a:endParaRPr lang="es-ES" dirty="0">
              <a:solidFill>
                <a:srgbClr val="5F5F5F"/>
              </a:solidFill>
            </a:endParaRPr>
          </a:p>
        </p:txBody>
      </p:sp>
      <p:pic>
        <p:nvPicPr>
          <p:cNvPr id="30" name="2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953" y="1556792"/>
            <a:ext cx="1004867" cy="752680"/>
          </a:xfrm>
          <a:prstGeom prst="rect">
            <a:avLst/>
          </a:prstGeom>
        </p:spPr>
      </p:pic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4211960" y="1696450"/>
            <a:ext cx="3504432" cy="5627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31837" lvl="1">
              <a:lnSpc>
                <a:spcPct val="150000"/>
              </a:lnSpc>
              <a:buSzPct val="120000"/>
            </a:pPr>
            <a:r>
              <a:rPr lang="es-ES" dirty="0" smtClean="0">
                <a:solidFill>
                  <a:srgbClr val="5F5F5F"/>
                </a:solidFill>
              </a:rPr>
              <a:t>Gobernanza Inteligente</a:t>
            </a:r>
            <a:endParaRPr lang="es-ES" dirty="0">
              <a:solidFill>
                <a:srgbClr val="5F5F5F"/>
              </a:solidFill>
            </a:endParaRPr>
          </a:p>
          <a:p>
            <a:pPr marL="731837" lvl="1">
              <a:lnSpc>
                <a:spcPct val="150000"/>
              </a:lnSpc>
              <a:buSzPct val="120000"/>
            </a:pPr>
            <a:endParaRPr lang="es-ES" dirty="0" smtClean="0">
              <a:solidFill>
                <a:srgbClr val="5F5F5F"/>
              </a:solidFill>
            </a:endParaRPr>
          </a:p>
          <a:p>
            <a:pPr marL="1074737" lvl="1" indent="-342900">
              <a:lnSpc>
                <a:spcPct val="150000"/>
              </a:lnSpc>
              <a:buSzPct val="120000"/>
              <a:buAutoNum type="arabicPeriod"/>
            </a:pPr>
            <a:endParaRPr lang="es-ES" dirty="0" smtClean="0">
              <a:solidFill>
                <a:srgbClr val="5F5F5F"/>
              </a:solidFill>
            </a:endParaRPr>
          </a:p>
          <a:p>
            <a:pPr marL="1447800" lvl="2" indent="-258763">
              <a:buSzPct val="120000"/>
              <a:buFont typeface="Wingdings" pitchFamily="2" charset="2"/>
              <a:buChar char="Ø"/>
            </a:pPr>
            <a:endParaRPr lang="es-ES" dirty="0">
              <a:solidFill>
                <a:srgbClr val="5F5F5F"/>
              </a:solidFill>
            </a:endParaRPr>
          </a:p>
          <a:p>
            <a:pPr marL="990600" lvl="1" indent="-258763">
              <a:lnSpc>
                <a:spcPct val="150000"/>
              </a:lnSpc>
              <a:buSzPct val="120000"/>
              <a:buFont typeface="Wingdings" pitchFamily="2" charset="2"/>
              <a:buChar char="Ø"/>
            </a:pPr>
            <a:endParaRPr lang="es-ES" dirty="0" smtClean="0">
              <a:solidFill>
                <a:srgbClr val="5F5F5F"/>
              </a:solidFill>
            </a:endParaRPr>
          </a:p>
          <a:p>
            <a:pPr marL="731837" lvl="2">
              <a:buSzPct val="120000"/>
            </a:pPr>
            <a:endParaRPr lang="es-ES" sz="1400" dirty="0" smtClean="0">
              <a:solidFill>
                <a:srgbClr val="5F5F5F"/>
              </a:solidFill>
            </a:endParaRPr>
          </a:p>
          <a:p>
            <a:pPr marL="1531937" lvl="2" indent="-342900">
              <a:buSzPct val="120000"/>
            </a:pPr>
            <a:endParaRPr lang="es-ES" sz="1400" dirty="0" smtClean="0">
              <a:solidFill>
                <a:srgbClr val="5F5F5F"/>
              </a:solidFill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4283968" y="1786942"/>
            <a:ext cx="0" cy="4482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3923928" y="2237464"/>
            <a:ext cx="6192688" cy="54054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57250" lvl="1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5F5F5F"/>
                </a:solidFill>
              </a:rPr>
              <a:t>Virtualización de escritorios</a:t>
            </a:r>
          </a:p>
          <a:p>
            <a:pPr marL="857250" lvl="1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5F5F5F"/>
                </a:solidFill>
              </a:rPr>
              <a:t>Computación en la nube.</a:t>
            </a:r>
          </a:p>
          <a:p>
            <a:pPr marL="857250" lvl="1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5F5F5F"/>
                </a:solidFill>
              </a:rPr>
              <a:t>Sistema integrado gestiones administrativas</a:t>
            </a:r>
          </a:p>
          <a:p>
            <a:pPr marL="857250" lvl="1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5F5F5F"/>
                </a:solidFill>
              </a:rPr>
              <a:t>Gestión integrada de tribunos</a:t>
            </a:r>
          </a:p>
          <a:p>
            <a:pPr marL="857250" lvl="1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5F5F5F"/>
                </a:solidFill>
              </a:rPr>
              <a:t>Terminal de ventanilla única</a:t>
            </a:r>
          </a:p>
          <a:p>
            <a:pPr marL="857250" lvl="1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5F5F5F"/>
                </a:solidFill>
              </a:rPr>
              <a:t>Identificación digital biométrica</a:t>
            </a:r>
          </a:p>
          <a:p>
            <a:pPr marL="857250" lvl="1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5F5F5F"/>
                </a:solidFill>
              </a:rPr>
              <a:t>Unidades administrativas móviles</a:t>
            </a:r>
          </a:p>
          <a:p>
            <a:pPr marL="857250" lvl="1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5F5F5F"/>
                </a:solidFill>
              </a:rPr>
              <a:t>Plataforma de uso compartido herramientas</a:t>
            </a:r>
          </a:p>
          <a:p>
            <a:pPr marL="857250" lvl="1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5F5F5F"/>
                </a:solidFill>
              </a:rPr>
              <a:t>Tarjeta inteligente</a:t>
            </a:r>
          </a:p>
          <a:p>
            <a:pPr marL="857250" lvl="1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5F5F5F"/>
                </a:solidFill>
              </a:rPr>
              <a:t>Formación TIC a empleados públicos</a:t>
            </a:r>
          </a:p>
          <a:p>
            <a:pPr marL="857250" lvl="1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5F5F5F"/>
                </a:solidFill>
              </a:rPr>
              <a:t>Plataforma Administración Electrónica</a:t>
            </a:r>
            <a:endParaRPr lang="es-ES" sz="160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39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59122" y="1202581"/>
            <a:ext cx="7993063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200" b="1" dirty="0" smtClean="0">
                <a:solidFill>
                  <a:srgbClr val="336699"/>
                </a:solidFill>
                <a:latin typeface="Trebuchet MS" pitchFamily="34" charset="0"/>
              </a:rPr>
              <a:t>Estudio – Catálogo de Proyectos (y II)</a:t>
            </a:r>
            <a:endParaRPr lang="es-ES" sz="2200" b="1" dirty="0">
              <a:solidFill>
                <a:srgbClr val="336699"/>
              </a:solidFill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es-ES" sz="2200" b="1" dirty="0">
              <a:solidFill>
                <a:srgbClr val="0385B8"/>
              </a:solidFill>
              <a:latin typeface="Trebuchet MS" pitchFamily="34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-468560" y="2367908"/>
            <a:ext cx="6192688" cy="54054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57250" lvl="1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5F5F5F"/>
                </a:solidFill>
              </a:rPr>
              <a:t>Iluminación adaptativa</a:t>
            </a:r>
          </a:p>
          <a:p>
            <a:pPr marL="857250" lvl="1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5F5F5F"/>
                </a:solidFill>
              </a:rPr>
              <a:t>Gestión de la climatización automatizada</a:t>
            </a:r>
          </a:p>
          <a:p>
            <a:pPr marL="857250" lvl="1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5F5F5F"/>
                </a:solidFill>
              </a:rPr>
              <a:t>Recogida inteligente de residuos</a:t>
            </a:r>
          </a:p>
          <a:p>
            <a:pPr marL="857250" lvl="1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s-ES" sz="1600" dirty="0" err="1" smtClean="0">
                <a:solidFill>
                  <a:srgbClr val="5F5F5F"/>
                </a:solidFill>
              </a:rPr>
              <a:t>Sensorización</a:t>
            </a:r>
            <a:r>
              <a:rPr lang="es-ES" sz="1600" dirty="0" smtClean="0">
                <a:solidFill>
                  <a:srgbClr val="5F5F5F"/>
                </a:solidFill>
              </a:rPr>
              <a:t> medioambiental</a:t>
            </a:r>
          </a:p>
          <a:p>
            <a:pPr marL="857250" lvl="1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5F5F5F"/>
                </a:solidFill>
              </a:rPr>
              <a:t>Control de redes de abastecimiento</a:t>
            </a:r>
          </a:p>
          <a:p>
            <a:pPr marL="857250" lvl="1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5F5F5F"/>
                </a:solidFill>
              </a:rPr>
              <a:t>Calidad de agua en cursos de ríos</a:t>
            </a:r>
          </a:p>
          <a:p>
            <a:pPr marL="857250" lvl="1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5F5F5F"/>
                </a:solidFill>
              </a:rPr>
              <a:t>Control de fundentes en carreteras</a:t>
            </a:r>
            <a:endParaRPr lang="es-ES" sz="1600" dirty="0">
              <a:solidFill>
                <a:srgbClr val="5F5F5F"/>
              </a:solidFill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4283968" y="1898358"/>
            <a:ext cx="0" cy="4482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3923928" y="2348880"/>
            <a:ext cx="6192688" cy="54054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57250" lvl="1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5F5F5F"/>
                </a:solidFill>
              </a:rPr>
              <a:t>Control nivel de llenado de fundentes</a:t>
            </a:r>
          </a:p>
          <a:p>
            <a:pPr marL="857250" lvl="1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5F5F5F"/>
                </a:solidFill>
              </a:rPr>
              <a:t>Iluminación dinámica en pasos de peatones</a:t>
            </a:r>
          </a:p>
          <a:p>
            <a:pPr marL="857250" lvl="1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5F5F5F"/>
                </a:solidFill>
              </a:rPr>
              <a:t>Señalización adaptativa en travesías</a:t>
            </a:r>
          </a:p>
          <a:p>
            <a:pPr marL="857250" lvl="1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5F5F5F"/>
                </a:solidFill>
              </a:rPr>
              <a:t>Visualización de puntos críticos en carretera</a:t>
            </a:r>
          </a:p>
          <a:p>
            <a:pPr marL="857250" lvl="1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s-ES" sz="1600" dirty="0" err="1" smtClean="0">
                <a:solidFill>
                  <a:srgbClr val="5F5F5F"/>
                </a:solidFill>
              </a:rPr>
              <a:t>Carpooling</a:t>
            </a:r>
            <a:endParaRPr lang="es-ES" sz="1600" dirty="0" smtClean="0">
              <a:solidFill>
                <a:srgbClr val="5F5F5F"/>
              </a:solidFill>
            </a:endParaRPr>
          </a:p>
          <a:p>
            <a:pPr marL="857250" lvl="1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5F5F5F"/>
                </a:solidFill>
              </a:rPr>
              <a:t>Sistemas lanzaderas FEVE</a:t>
            </a:r>
          </a:p>
          <a:p>
            <a:pPr marL="857250" lvl="1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5F5F5F"/>
                </a:solidFill>
              </a:rPr>
              <a:t>Alertas transporte público y a la demanda</a:t>
            </a:r>
            <a:endParaRPr lang="es-ES" sz="1600" dirty="0">
              <a:solidFill>
                <a:srgbClr val="5F5F5F"/>
              </a:solidFill>
            </a:endParaRPr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834" y="1790943"/>
            <a:ext cx="885652" cy="587226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740216"/>
            <a:ext cx="864096" cy="555490"/>
          </a:xfrm>
          <a:prstGeom prst="rect">
            <a:avLst/>
          </a:prstGeom>
        </p:spPr>
      </p:pic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-324544" y="1740216"/>
            <a:ext cx="3420993" cy="10810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31837" lvl="1">
              <a:lnSpc>
                <a:spcPct val="150000"/>
              </a:lnSpc>
              <a:buSzPct val="120000"/>
            </a:pPr>
            <a:r>
              <a:rPr lang="es-ES" dirty="0" smtClean="0">
                <a:solidFill>
                  <a:srgbClr val="5F5F5F"/>
                </a:solidFill>
              </a:rPr>
              <a:t>Entorno Inteligente</a:t>
            </a:r>
            <a:endParaRPr lang="es-ES" dirty="0">
              <a:solidFill>
                <a:srgbClr val="5F5F5F"/>
              </a:solidFill>
            </a:endParaRPr>
          </a:p>
          <a:p>
            <a:pPr marL="731837" lvl="1">
              <a:lnSpc>
                <a:spcPct val="150000"/>
              </a:lnSpc>
              <a:buSzPct val="120000"/>
            </a:pPr>
            <a:endParaRPr lang="es-ES" dirty="0" smtClean="0">
              <a:solidFill>
                <a:srgbClr val="5F5F5F"/>
              </a:solidFill>
            </a:endParaRPr>
          </a:p>
          <a:p>
            <a:pPr marL="1074737" lvl="1" indent="-342900">
              <a:lnSpc>
                <a:spcPct val="150000"/>
              </a:lnSpc>
              <a:buSzPct val="120000"/>
              <a:buAutoNum type="arabicPeriod"/>
            </a:pPr>
            <a:endParaRPr lang="es-ES" dirty="0" smtClean="0">
              <a:solidFill>
                <a:srgbClr val="5F5F5F"/>
              </a:solidFill>
            </a:endParaRPr>
          </a:p>
          <a:p>
            <a:pPr marL="1447800" lvl="2" indent="-258763">
              <a:buSzPct val="120000"/>
              <a:buFont typeface="Wingdings" pitchFamily="2" charset="2"/>
              <a:buChar char="Ø"/>
            </a:pPr>
            <a:endParaRPr lang="es-ES" dirty="0">
              <a:solidFill>
                <a:srgbClr val="5F5F5F"/>
              </a:solidFill>
            </a:endParaRPr>
          </a:p>
          <a:p>
            <a:pPr marL="990600" lvl="1" indent="-258763">
              <a:lnSpc>
                <a:spcPct val="150000"/>
              </a:lnSpc>
              <a:buSzPct val="120000"/>
              <a:buFont typeface="Wingdings" pitchFamily="2" charset="2"/>
              <a:buChar char="Ø"/>
            </a:pPr>
            <a:endParaRPr lang="es-ES" dirty="0" smtClean="0">
              <a:solidFill>
                <a:srgbClr val="5F5F5F"/>
              </a:solidFill>
            </a:endParaRPr>
          </a:p>
          <a:p>
            <a:pPr marL="731837" lvl="2">
              <a:buSzPct val="120000"/>
            </a:pPr>
            <a:endParaRPr lang="es-ES" sz="1400" dirty="0" smtClean="0">
              <a:solidFill>
                <a:srgbClr val="5F5F5F"/>
              </a:solidFill>
            </a:endParaRPr>
          </a:p>
          <a:p>
            <a:pPr marL="1531937" lvl="2" indent="-342900">
              <a:buSzPct val="120000"/>
            </a:pPr>
            <a:endParaRPr lang="es-ES" sz="1400" dirty="0" smtClean="0">
              <a:solidFill>
                <a:srgbClr val="5F5F5F"/>
              </a:solidFill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4031327" y="1740216"/>
            <a:ext cx="3420993" cy="10810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31837" lvl="1">
              <a:lnSpc>
                <a:spcPct val="150000"/>
              </a:lnSpc>
              <a:buSzPct val="120000"/>
            </a:pPr>
            <a:r>
              <a:rPr lang="es-ES" dirty="0" smtClean="0">
                <a:solidFill>
                  <a:srgbClr val="5F5F5F"/>
                </a:solidFill>
              </a:rPr>
              <a:t>Movilidad Inteligente</a:t>
            </a:r>
            <a:endParaRPr lang="es-ES" dirty="0">
              <a:solidFill>
                <a:srgbClr val="5F5F5F"/>
              </a:solidFill>
            </a:endParaRPr>
          </a:p>
          <a:p>
            <a:pPr marL="731837" lvl="1">
              <a:lnSpc>
                <a:spcPct val="150000"/>
              </a:lnSpc>
              <a:buSzPct val="120000"/>
            </a:pPr>
            <a:endParaRPr lang="es-ES" dirty="0" smtClean="0">
              <a:solidFill>
                <a:srgbClr val="5F5F5F"/>
              </a:solidFill>
            </a:endParaRPr>
          </a:p>
          <a:p>
            <a:pPr marL="1074737" lvl="1" indent="-342900">
              <a:lnSpc>
                <a:spcPct val="150000"/>
              </a:lnSpc>
              <a:buSzPct val="120000"/>
              <a:buAutoNum type="arabicPeriod"/>
            </a:pPr>
            <a:endParaRPr lang="es-ES" dirty="0" smtClean="0">
              <a:solidFill>
                <a:srgbClr val="5F5F5F"/>
              </a:solidFill>
            </a:endParaRPr>
          </a:p>
          <a:p>
            <a:pPr marL="1447800" lvl="2" indent="-258763">
              <a:buSzPct val="120000"/>
              <a:buFont typeface="Wingdings" pitchFamily="2" charset="2"/>
              <a:buChar char="Ø"/>
            </a:pPr>
            <a:endParaRPr lang="es-ES" dirty="0">
              <a:solidFill>
                <a:srgbClr val="5F5F5F"/>
              </a:solidFill>
            </a:endParaRPr>
          </a:p>
          <a:p>
            <a:pPr marL="990600" lvl="1" indent="-258763">
              <a:lnSpc>
                <a:spcPct val="150000"/>
              </a:lnSpc>
              <a:buSzPct val="120000"/>
              <a:buFont typeface="Wingdings" pitchFamily="2" charset="2"/>
              <a:buChar char="Ø"/>
            </a:pPr>
            <a:endParaRPr lang="es-ES" dirty="0" smtClean="0">
              <a:solidFill>
                <a:srgbClr val="5F5F5F"/>
              </a:solidFill>
            </a:endParaRPr>
          </a:p>
          <a:p>
            <a:pPr marL="731837" lvl="2">
              <a:buSzPct val="120000"/>
            </a:pPr>
            <a:endParaRPr lang="es-ES" sz="1400" dirty="0" smtClean="0">
              <a:solidFill>
                <a:srgbClr val="5F5F5F"/>
              </a:solidFill>
            </a:endParaRPr>
          </a:p>
          <a:p>
            <a:pPr marL="1531937" lvl="2" indent="-342900">
              <a:buSzPct val="120000"/>
            </a:pPr>
            <a:endParaRPr lang="es-ES" sz="1400" dirty="0" smtClean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7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 rot="19916501">
            <a:off x="364743" y="1605423"/>
            <a:ext cx="34024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VISIÓN GLOBAL</a:t>
            </a:r>
            <a:endParaRPr lang="es-E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754311" y="1166937"/>
            <a:ext cx="17812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CIUDAD</a:t>
            </a:r>
            <a:endParaRPr lang="es-ES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20 Rectángulo"/>
          <p:cNvSpPr/>
          <p:nvPr/>
        </p:nvSpPr>
        <p:spPr>
          <a:xfrm rot="1180173">
            <a:off x="5856155" y="1845116"/>
            <a:ext cx="32277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Calidad de Vida</a:t>
            </a:r>
            <a:endParaRPr lang="es-ES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2" name="21 Rectángulo"/>
          <p:cNvSpPr/>
          <p:nvPr/>
        </p:nvSpPr>
        <p:spPr>
          <a:xfrm rot="1210785">
            <a:off x="5142111" y="2146755"/>
            <a:ext cx="28248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Accesibilidad</a:t>
            </a:r>
            <a:endParaRPr lang="es-ES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 rot="1144475">
            <a:off x="1925206" y="2603639"/>
            <a:ext cx="23727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Interactuar</a:t>
            </a:r>
            <a:endParaRPr lang="es-E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259960" y="3185485"/>
            <a:ext cx="31886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Multidisciplinar</a:t>
            </a:r>
            <a:endParaRPr lang="es-ES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25 Rectángulo"/>
          <p:cNvSpPr/>
          <p:nvPr/>
        </p:nvSpPr>
        <p:spPr>
          <a:xfrm rot="449435">
            <a:off x="5072757" y="3731075"/>
            <a:ext cx="25539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Necesidades</a:t>
            </a:r>
            <a:endParaRPr lang="es-ES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6824011" y="3108809"/>
            <a:ext cx="20649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Servicios</a:t>
            </a:r>
            <a:endParaRPr lang="es-E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9" name="28 Rectángulo"/>
          <p:cNvSpPr/>
          <p:nvPr/>
        </p:nvSpPr>
        <p:spPr>
          <a:xfrm rot="20378269">
            <a:off x="574258" y="4068361"/>
            <a:ext cx="30299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Datos abiertos</a:t>
            </a:r>
            <a:endParaRPr lang="es-ES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29 Rectángulo"/>
          <p:cNvSpPr/>
          <p:nvPr/>
        </p:nvSpPr>
        <p:spPr>
          <a:xfrm rot="300116">
            <a:off x="4687463" y="4524572"/>
            <a:ext cx="43973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Desarrollo Sostenible</a:t>
            </a:r>
            <a:endParaRPr lang="es-ES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1" name="30 Rectángulo"/>
          <p:cNvSpPr/>
          <p:nvPr/>
        </p:nvSpPr>
        <p:spPr>
          <a:xfrm rot="746243">
            <a:off x="5127718" y="5276117"/>
            <a:ext cx="23936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Económico</a:t>
            </a:r>
            <a:endParaRPr lang="es-ES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2" name="31 Rectángulo"/>
          <p:cNvSpPr/>
          <p:nvPr/>
        </p:nvSpPr>
        <p:spPr>
          <a:xfrm rot="21164372">
            <a:off x="3952231" y="5622637"/>
            <a:ext cx="13917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Social</a:t>
            </a:r>
            <a:endParaRPr lang="es-ES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3" name="32 Rectángulo"/>
          <p:cNvSpPr/>
          <p:nvPr/>
        </p:nvSpPr>
        <p:spPr>
          <a:xfrm rot="21364967">
            <a:off x="993449" y="5264713"/>
            <a:ext cx="25699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Ambiental</a:t>
            </a:r>
            <a:endParaRPr lang="es-E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 rot="571021">
            <a:off x="4684203" y="2893097"/>
            <a:ext cx="17780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Adaptar</a:t>
            </a:r>
            <a:endParaRPr lang="es-ES" sz="3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4058881" y="1893430"/>
            <a:ext cx="970137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TIC</a:t>
            </a:r>
            <a:endParaRPr lang="es-ES" sz="3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5" name="34 Rectángulo"/>
          <p:cNvSpPr/>
          <p:nvPr/>
        </p:nvSpPr>
        <p:spPr>
          <a:xfrm rot="967979">
            <a:off x="2615216" y="4678726"/>
            <a:ext cx="22781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Habitantes</a:t>
            </a:r>
            <a:endParaRPr lang="es-ES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202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21" grpId="0"/>
      <p:bldP spid="22" grpId="0"/>
      <p:bldP spid="23" grpId="0"/>
      <p:bldP spid="24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14" grpId="0"/>
      <p:bldP spid="34" grpId="0"/>
      <p:bldP spid="35" grpId="0"/>
      <p:bldP spid="3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59122" y="1202581"/>
            <a:ext cx="7993063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200" b="1" dirty="0" smtClean="0">
                <a:solidFill>
                  <a:srgbClr val="336699"/>
                </a:solidFill>
                <a:latin typeface="Trebuchet MS" pitchFamily="34" charset="0"/>
              </a:rPr>
              <a:t>Estudio – Catálogo de Proyectos (y III)</a:t>
            </a:r>
            <a:endParaRPr lang="es-ES" sz="2200" b="1" dirty="0">
              <a:solidFill>
                <a:srgbClr val="336699"/>
              </a:solidFill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es-ES" sz="2200" b="1" dirty="0">
              <a:solidFill>
                <a:srgbClr val="0385B8"/>
              </a:solidFill>
              <a:latin typeface="Trebuchet MS" pitchFamily="34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-288032" y="2367908"/>
            <a:ext cx="4896544" cy="54054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57250" lvl="1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5F5F5F"/>
                </a:solidFill>
              </a:rPr>
              <a:t>Comunicación  incidencias </a:t>
            </a:r>
            <a:r>
              <a:rPr lang="es-ES" sz="1600" dirty="0" err="1" smtClean="0">
                <a:solidFill>
                  <a:srgbClr val="5F5F5F"/>
                </a:solidFill>
              </a:rPr>
              <a:t>geolocalizadas</a:t>
            </a:r>
            <a:endParaRPr lang="es-ES" sz="1600" dirty="0" smtClean="0">
              <a:solidFill>
                <a:srgbClr val="5F5F5F"/>
              </a:solidFill>
            </a:endParaRPr>
          </a:p>
          <a:p>
            <a:pPr marL="857250" lvl="1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5F5F5F"/>
                </a:solidFill>
              </a:rPr>
              <a:t>Plataforma acciones formativas espacios de gestión pública</a:t>
            </a:r>
          </a:p>
          <a:p>
            <a:pPr marL="857250" lvl="1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5F5F5F"/>
                </a:solidFill>
              </a:rPr>
              <a:t>Formación TIC</a:t>
            </a:r>
            <a:endParaRPr lang="es-ES" sz="1600" dirty="0">
              <a:solidFill>
                <a:srgbClr val="5F5F5F"/>
              </a:solidFill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4644008" y="1898358"/>
            <a:ext cx="0" cy="4482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4104456" y="2348880"/>
            <a:ext cx="5220072" cy="54054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57250" lvl="1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5F5F5F"/>
                </a:solidFill>
              </a:rPr>
              <a:t>Plataforma gestión integrada servicios asistenciales</a:t>
            </a:r>
          </a:p>
          <a:p>
            <a:pPr marL="857250" lvl="1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5F5F5F"/>
                </a:solidFill>
              </a:rPr>
              <a:t>Detección intrusos y alerta temprana</a:t>
            </a:r>
          </a:p>
          <a:p>
            <a:pPr marL="857250" lvl="1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s-ES" sz="1600" dirty="0" err="1" smtClean="0">
                <a:solidFill>
                  <a:srgbClr val="5F5F5F"/>
                </a:solidFill>
              </a:rPr>
              <a:t>Geolocalización</a:t>
            </a:r>
            <a:r>
              <a:rPr lang="es-ES" sz="1600" dirty="0" smtClean="0">
                <a:solidFill>
                  <a:srgbClr val="5F5F5F"/>
                </a:solidFill>
              </a:rPr>
              <a:t> personas</a:t>
            </a:r>
          </a:p>
          <a:p>
            <a:pPr marL="857250" lvl="1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s-ES" sz="1600" dirty="0" err="1" smtClean="0">
                <a:solidFill>
                  <a:srgbClr val="5F5F5F"/>
                </a:solidFill>
              </a:rPr>
              <a:t>Telediagnóstico</a:t>
            </a:r>
            <a:endParaRPr lang="es-ES" sz="1600" dirty="0" smtClean="0">
              <a:solidFill>
                <a:srgbClr val="5F5F5F"/>
              </a:solidFill>
            </a:endParaRPr>
          </a:p>
          <a:p>
            <a:pPr marL="857250" lvl="1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s-ES" sz="1600" dirty="0" err="1" smtClean="0">
                <a:solidFill>
                  <a:srgbClr val="5F5F5F"/>
                </a:solidFill>
              </a:rPr>
              <a:t>Telefarmacia</a:t>
            </a:r>
            <a:endParaRPr lang="es-ES" sz="1600" dirty="0">
              <a:solidFill>
                <a:srgbClr val="5F5F5F"/>
              </a:solidFill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-144016" y="1740216"/>
            <a:ext cx="3420993" cy="10810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31837" lvl="1">
              <a:lnSpc>
                <a:spcPct val="150000"/>
              </a:lnSpc>
              <a:buSzPct val="120000"/>
            </a:pPr>
            <a:r>
              <a:rPr lang="es-ES" dirty="0" smtClean="0">
                <a:solidFill>
                  <a:srgbClr val="5F5F5F"/>
                </a:solidFill>
              </a:rPr>
              <a:t>Sociedad Inteligente</a:t>
            </a:r>
            <a:endParaRPr lang="es-ES" dirty="0">
              <a:solidFill>
                <a:srgbClr val="5F5F5F"/>
              </a:solidFill>
            </a:endParaRPr>
          </a:p>
          <a:p>
            <a:pPr marL="731837" lvl="1">
              <a:lnSpc>
                <a:spcPct val="150000"/>
              </a:lnSpc>
              <a:buSzPct val="120000"/>
            </a:pPr>
            <a:endParaRPr lang="es-ES" dirty="0" smtClean="0">
              <a:solidFill>
                <a:srgbClr val="5F5F5F"/>
              </a:solidFill>
            </a:endParaRPr>
          </a:p>
          <a:p>
            <a:pPr marL="1074737" lvl="1" indent="-342900">
              <a:lnSpc>
                <a:spcPct val="150000"/>
              </a:lnSpc>
              <a:buSzPct val="120000"/>
              <a:buAutoNum type="arabicPeriod"/>
            </a:pPr>
            <a:endParaRPr lang="es-ES" dirty="0" smtClean="0">
              <a:solidFill>
                <a:srgbClr val="5F5F5F"/>
              </a:solidFill>
            </a:endParaRPr>
          </a:p>
          <a:p>
            <a:pPr marL="1447800" lvl="2" indent="-258763">
              <a:buSzPct val="120000"/>
              <a:buFont typeface="Wingdings" pitchFamily="2" charset="2"/>
              <a:buChar char="Ø"/>
            </a:pPr>
            <a:endParaRPr lang="es-ES" dirty="0">
              <a:solidFill>
                <a:srgbClr val="5F5F5F"/>
              </a:solidFill>
            </a:endParaRPr>
          </a:p>
          <a:p>
            <a:pPr marL="990600" lvl="1" indent="-258763">
              <a:lnSpc>
                <a:spcPct val="150000"/>
              </a:lnSpc>
              <a:buSzPct val="120000"/>
              <a:buFont typeface="Wingdings" pitchFamily="2" charset="2"/>
              <a:buChar char="Ø"/>
            </a:pPr>
            <a:endParaRPr lang="es-ES" dirty="0" smtClean="0">
              <a:solidFill>
                <a:srgbClr val="5F5F5F"/>
              </a:solidFill>
            </a:endParaRPr>
          </a:p>
          <a:p>
            <a:pPr marL="731837" lvl="2">
              <a:buSzPct val="120000"/>
            </a:pPr>
            <a:endParaRPr lang="es-ES" sz="1400" dirty="0" smtClean="0">
              <a:solidFill>
                <a:srgbClr val="5F5F5F"/>
              </a:solidFill>
            </a:endParaRPr>
          </a:p>
          <a:p>
            <a:pPr marL="1531937" lvl="2" indent="-342900">
              <a:buSzPct val="120000"/>
            </a:pPr>
            <a:endParaRPr lang="es-ES" sz="1400" dirty="0" smtClean="0">
              <a:solidFill>
                <a:srgbClr val="5F5F5F"/>
              </a:solidFill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4211855" y="1740216"/>
            <a:ext cx="3420993" cy="10810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31837" lvl="1">
              <a:lnSpc>
                <a:spcPct val="150000"/>
              </a:lnSpc>
              <a:buSzPct val="120000"/>
            </a:pPr>
            <a:r>
              <a:rPr lang="es-ES" dirty="0" smtClean="0">
                <a:solidFill>
                  <a:srgbClr val="5F5F5F"/>
                </a:solidFill>
              </a:rPr>
              <a:t>Bienestar Inteligente</a:t>
            </a:r>
            <a:endParaRPr lang="es-ES" dirty="0">
              <a:solidFill>
                <a:srgbClr val="5F5F5F"/>
              </a:solidFill>
            </a:endParaRPr>
          </a:p>
          <a:p>
            <a:pPr marL="731837" lvl="1">
              <a:lnSpc>
                <a:spcPct val="150000"/>
              </a:lnSpc>
              <a:buSzPct val="120000"/>
            </a:pPr>
            <a:endParaRPr lang="es-ES" dirty="0" smtClean="0">
              <a:solidFill>
                <a:srgbClr val="5F5F5F"/>
              </a:solidFill>
            </a:endParaRPr>
          </a:p>
          <a:p>
            <a:pPr marL="1074737" lvl="1" indent="-342900">
              <a:lnSpc>
                <a:spcPct val="150000"/>
              </a:lnSpc>
              <a:buSzPct val="120000"/>
              <a:buAutoNum type="arabicPeriod"/>
            </a:pPr>
            <a:endParaRPr lang="es-ES" dirty="0" smtClean="0">
              <a:solidFill>
                <a:srgbClr val="5F5F5F"/>
              </a:solidFill>
            </a:endParaRPr>
          </a:p>
          <a:p>
            <a:pPr marL="1447800" lvl="2" indent="-258763">
              <a:buSzPct val="120000"/>
              <a:buFont typeface="Wingdings" pitchFamily="2" charset="2"/>
              <a:buChar char="Ø"/>
            </a:pPr>
            <a:endParaRPr lang="es-ES" dirty="0">
              <a:solidFill>
                <a:srgbClr val="5F5F5F"/>
              </a:solidFill>
            </a:endParaRPr>
          </a:p>
          <a:p>
            <a:pPr marL="990600" lvl="1" indent="-258763">
              <a:lnSpc>
                <a:spcPct val="150000"/>
              </a:lnSpc>
              <a:buSzPct val="120000"/>
              <a:buFont typeface="Wingdings" pitchFamily="2" charset="2"/>
              <a:buChar char="Ø"/>
            </a:pPr>
            <a:endParaRPr lang="es-ES" dirty="0" smtClean="0">
              <a:solidFill>
                <a:srgbClr val="5F5F5F"/>
              </a:solidFill>
            </a:endParaRPr>
          </a:p>
          <a:p>
            <a:pPr marL="731837" lvl="2">
              <a:buSzPct val="120000"/>
            </a:pPr>
            <a:endParaRPr lang="es-ES" sz="1400" dirty="0" smtClean="0">
              <a:solidFill>
                <a:srgbClr val="5F5F5F"/>
              </a:solidFill>
            </a:endParaRPr>
          </a:p>
          <a:p>
            <a:pPr marL="1531937" lvl="2" indent="-342900">
              <a:buSzPct val="120000"/>
            </a:pPr>
            <a:endParaRPr lang="es-ES" sz="1400" dirty="0" smtClean="0">
              <a:solidFill>
                <a:srgbClr val="5F5F5F"/>
              </a:solidFill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6384" y="1711278"/>
            <a:ext cx="703351" cy="703351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80" y="1700808"/>
            <a:ext cx="845643" cy="562737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-144016" y="4292128"/>
            <a:ext cx="3420993" cy="10810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31837" lvl="1">
              <a:lnSpc>
                <a:spcPct val="150000"/>
              </a:lnSpc>
              <a:buSzPct val="120000"/>
            </a:pPr>
            <a:r>
              <a:rPr lang="es-ES" dirty="0" smtClean="0">
                <a:solidFill>
                  <a:srgbClr val="5F5F5F"/>
                </a:solidFill>
              </a:rPr>
              <a:t>Turismo inteligente</a:t>
            </a:r>
            <a:endParaRPr lang="es-ES" dirty="0">
              <a:solidFill>
                <a:srgbClr val="5F5F5F"/>
              </a:solidFill>
            </a:endParaRPr>
          </a:p>
          <a:p>
            <a:pPr marL="731837" lvl="1">
              <a:lnSpc>
                <a:spcPct val="150000"/>
              </a:lnSpc>
              <a:buSzPct val="120000"/>
            </a:pPr>
            <a:endParaRPr lang="es-ES" dirty="0" smtClean="0">
              <a:solidFill>
                <a:srgbClr val="5F5F5F"/>
              </a:solidFill>
            </a:endParaRPr>
          </a:p>
          <a:p>
            <a:pPr marL="1074737" lvl="1" indent="-342900">
              <a:lnSpc>
                <a:spcPct val="150000"/>
              </a:lnSpc>
              <a:buSzPct val="120000"/>
              <a:buAutoNum type="arabicPeriod"/>
            </a:pPr>
            <a:endParaRPr lang="es-ES" dirty="0" smtClean="0">
              <a:solidFill>
                <a:srgbClr val="5F5F5F"/>
              </a:solidFill>
            </a:endParaRPr>
          </a:p>
          <a:p>
            <a:pPr marL="1447800" lvl="2" indent="-258763">
              <a:buSzPct val="120000"/>
              <a:buFont typeface="Wingdings" pitchFamily="2" charset="2"/>
              <a:buChar char="Ø"/>
            </a:pPr>
            <a:endParaRPr lang="es-ES" dirty="0">
              <a:solidFill>
                <a:srgbClr val="5F5F5F"/>
              </a:solidFill>
            </a:endParaRPr>
          </a:p>
          <a:p>
            <a:pPr marL="990600" lvl="1" indent="-258763">
              <a:lnSpc>
                <a:spcPct val="150000"/>
              </a:lnSpc>
              <a:buSzPct val="120000"/>
              <a:buFont typeface="Wingdings" pitchFamily="2" charset="2"/>
              <a:buChar char="Ø"/>
            </a:pPr>
            <a:endParaRPr lang="es-ES" dirty="0" smtClean="0">
              <a:solidFill>
                <a:srgbClr val="5F5F5F"/>
              </a:solidFill>
            </a:endParaRPr>
          </a:p>
          <a:p>
            <a:pPr marL="731837" lvl="2">
              <a:buSzPct val="120000"/>
            </a:pPr>
            <a:endParaRPr lang="es-ES" sz="1400" dirty="0" smtClean="0">
              <a:solidFill>
                <a:srgbClr val="5F5F5F"/>
              </a:solidFill>
            </a:endParaRPr>
          </a:p>
          <a:p>
            <a:pPr marL="1531937" lvl="2" indent="-342900">
              <a:buSzPct val="120000"/>
            </a:pPr>
            <a:endParaRPr lang="es-ES" sz="1400" dirty="0" smtClean="0">
              <a:solidFill>
                <a:srgbClr val="5F5F5F"/>
              </a:solidFill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6384" y="4266068"/>
            <a:ext cx="708005" cy="531084"/>
          </a:xfrm>
          <a:prstGeom prst="rect">
            <a:avLst/>
          </a:prstGeom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-324544" y="4832672"/>
            <a:ext cx="4896544" cy="54054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57250" lvl="1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5F5F5F"/>
                </a:solidFill>
              </a:rPr>
              <a:t>Información integral turística</a:t>
            </a:r>
          </a:p>
          <a:p>
            <a:pPr marL="857250" lvl="1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5F5F5F"/>
                </a:solidFill>
              </a:rPr>
              <a:t>Terminales interactivos</a:t>
            </a:r>
          </a:p>
          <a:p>
            <a:pPr marL="857250" lvl="1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5F5F5F"/>
                </a:solidFill>
              </a:rPr>
              <a:t>Puntos de acceso WIFI para descarga de información turística</a:t>
            </a:r>
            <a:endParaRPr lang="es-ES" sz="1600" dirty="0">
              <a:solidFill>
                <a:srgbClr val="5F5F5F"/>
              </a:solidFill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251520" y="4139843"/>
            <a:ext cx="4392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7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59122" y="1346597"/>
            <a:ext cx="7993063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200" b="1" dirty="0" smtClean="0">
                <a:solidFill>
                  <a:srgbClr val="336699"/>
                </a:solidFill>
                <a:latin typeface="Trebuchet MS" pitchFamily="34" charset="0"/>
              </a:rPr>
              <a:t>Conclusiones</a:t>
            </a:r>
            <a:endParaRPr lang="es-ES" sz="2200" b="1" dirty="0">
              <a:solidFill>
                <a:srgbClr val="336699"/>
              </a:solidFill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es-ES" sz="2200" b="1" dirty="0">
              <a:solidFill>
                <a:srgbClr val="0385B8"/>
              </a:solidFill>
              <a:latin typeface="Trebuchet MS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808336"/>
            <a:ext cx="9010576" cy="54054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">
              <a:lnSpc>
                <a:spcPct val="150000"/>
              </a:lnSpc>
              <a:buSzPct val="120000"/>
            </a:pPr>
            <a:endParaRPr lang="es-ES" sz="2000" dirty="0" smtClean="0">
              <a:solidFill>
                <a:srgbClr val="5F5F5F"/>
              </a:solidFill>
            </a:endParaRPr>
          </a:p>
          <a:p>
            <a:pPr marL="400050" indent="-342900">
              <a:buSzPct val="120000"/>
              <a:buFont typeface="Wingdings" panose="05000000000000000000" pitchFamily="2" charset="2"/>
              <a:buChar char="Ø"/>
            </a:pPr>
            <a:r>
              <a:rPr lang="es-ES" sz="2000" dirty="0" smtClean="0">
                <a:solidFill>
                  <a:srgbClr val="5F5F5F"/>
                </a:solidFill>
              </a:rPr>
              <a:t>Conocer la especificidad de las áreas de gestión</a:t>
            </a:r>
          </a:p>
          <a:p>
            <a:pPr marL="400050" indent="-342900">
              <a:lnSpc>
                <a:spcPct val="150000"/>
              </a:lnSpc>
              <a:buSzPct val="120000"/>
              <a:buFont typeface="Wingdings" panose="05000000000000000000" pitchFamily="2" charset="2"/>
              <a:buChar char="Ø"/>
            </a:pPr>
            <a:r>
              <a:rPr lang="es-ES" sz="2000" dirty="0" smtClean="0">
                <a:solidFill>
                  <a:srgbClr val="5F5F5F"/>
                </a:solidFill>
              </a:rPr>
              <a:t>Colaboración inter(/</a:t>
            </a:r>
            <a:r>
              <a:rPr lang="es-ES" sz="2000" dirty="0" err="1" smtClean="0">
                <a:solidFill>
                  <a:srgbClr val="5F5F5F"/>
                </a:solidFill>
              </a:rPr>
              <a:t>intra</a:t>
            </a:r>
            <a:r>
              <a:rPr lang="es-ES" sz="2000" dirty="0" smtClean="0">
                <a:solidFill>
                  <a:srgbClr val="5F5F5F"/>
                </a:solidFill>
              </a:rPr>
              <a:t>)administrativa. Coordinación</a:t>
            </a:r>
          </a:p>
          <a:p>
            <a:pPr marL="400050" indent="-342900">
              <a:lnSpc>
                <a:spcPct val="150000"/>
              </a:lnSpc>
              <a:buSzPct val="120000"/>
              <a:buFont typeface="Wingdings" panose="05000000000000000000" pitchFamily="2" charset="2"/>
              <a:buChar char="Ø"/>
            </a:pPr>
            <a:r>
              <a:rPr lang="es-ES" sz="2000" dirty="0" smtClean="0">
                <a:solidFill>
                  <a:srgbClr val="5F5F5F"/>
                </a:solidFill>
              </a:rPr>
              <a:t>Reducción brecha tecnológica: infraestructuras y formación</a:t>
            </a:r>
          </a:p>
          <a:p>
            <a:pPr marL="400050" indent="-342900">
              <a:lnSpc>
                <a:spcPct val="150000"/>
              </a:lnSpc>
              <a:buSzPct val="120000"/>
              <a:buFont typeface="Wingdings" panose="05000000000000000000" pitchFamily="2" charset="2"/>
              <a:buChar char="Ø"/>
            </a:pPr>
            <a:r>
              <a:rPr lang="es-ES" sz="2000" dirty="0" smtClean="0">
                <a:solidFill>
                  <a:srgbClr val="5F5F5F"/>
                </a:solidFill>
              </a:rPr>
              <a:t>Acercamiento de Administración al administrado, y mejora del acceso</a:t>
            </a:r>
          </a:p>
          <a:p>
            <a:pPr marL="400050" indent="-342900">
              <a:lnSpc>
                <a:spcPct val="150000"/>
              </a:lnSpc>
              <a:buSzPct val="120000"/>
              <a:buFont typeface="Wingdings" panose="05000000000000000000" pitchFamily="2" charset="2"/>
              <a:buChar char="Ø"/>
            </a:pPr>
            <a:r>
              <a:rPr lang="es-ES" sz="2000" dirty="0" smtClean="0">
                <a:solidFill>
                  <a:srgbClr val="5F5F5F"/>
                </a:solidFill>
              </a:rPr>
              <a:t>Gestión integrada de servicios prestados por AAPP</a:t>
            </a:r>
          </a:p>
          <a:p>
            <a:pPr marL="400050" indent="-342900">
              <a:lnSpc>
                <a:spcPct val="150000"/>
              </a:lnSpc>
              <a:buSzPct val="120000"/>
              <a:buFont typeface="Wingdings" panose="05000000000000000000" pitchFamily="2" charset="2"/>
              <a:buChar char="Ø"/>
            </a:pPr>
            <a:r>
              <a:rPr lang="es-ES" sz="2000" dirty="0" smtClean="0">
                <a:solidFill>
                  <a:srgbClr val="5F5F5F"/>
                </a:solidFill>
              </a:rPr>
              <a:t>TIC como tractor del cambio. Oportunidades para el sector privado</a:t>
            </a:r>
          </a:p>
          <a:p>
            <a:pPr marL="400050" indent="-342900">
              <a:lnSpc>
                <a:spcPct val="150000"/>
              </a:lnSpc>
              <a:buSzPct val="120000"/>
              <a:buFont typeface="Wingdings" panose="05000000000000000000" pitchFamily="2" charset="2"/>
              <a:buChar char="Ø"/>
            </a:pPr>
            <a:endParaRPr lang="es-ES" sz="200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8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131840" y="1772816"/>
            <a:ext cx="5688632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s-ES" sz="2400" b="1" dirty="0" smtClean="0">
                <a:solidFill>
                  <a:srgbClr val="0385B8"/>
                </a:solidFill>
                <a:latin typeface="Trebuchet MS" pitchFamily="34" charset="0"/>
              </a:rPr>
              <a:t>Presentación de Estudio de Territorio Inteligente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s-ES" sz="2000" dirty="0" smtClean="0">
              <a:solidFill>
                <a:srgbClr val="990066"/>
              </a:solidFill>
              <a:latin typeface="Trebuchet MS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s-ES" sz="2000" dirty="0" smtClean="0">
                <a:solidFill>
                  <a:srgbClr val="990066"/>
                </a:solidFill>
                <a:latin typeface="Trebuchet MS" pitchFamily="34" charset="0"/>
              </a:rPr>
              <a:t>“Elaboración </a:t>
            </a:r>
            <a:r>
              <a:rPr lang="es-ES" sz="2000" dirty="0">
                <a:solidFill>
                  <a:srgbClr val="990066"/>
                </a:solidFill>
                <a:latin typeface="Trebuchet MS" pitchFamily="34" charset="0"/>
              </a:rPr>
              <a:t>de un Catálogo de Proyectos y Soluciones Tecnológicas para la Aplicación de las TIC en el Territorio Rural Inteligente de Castilla y </a:t>
            </a:r>
            <a:r>
              <a:rPr lang="es-ES" sz="2000" dirty="0" smtClean="0">
                <a:solidFill>
                  <a:srgbClr val="990066"/>
                </a:solidFill>
                <a:latin typeface="Trebuchet MS" pitchFamily="34" charset="0"/>
              </a:rPr>
              <a:t>León”</a:t>
            </a:r>
            <a:endParaRPr lang="es-ES" sz="2000" dirty="0">
              <a:solidFill>
                <a:srgbClr val="990066"/>
              </a:solidFill>
              <a:latin typeface="Trebuchet MS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es-ES" sz="2000" dirty="0" smtClean="0">
              <a:solidFill>
                <a:srgbClr val="990066"/>
              </a:solidFill>
              <a:latin typeface="Trebuchet MS" pitchFamily="34" charset="0"/>
            </a:endParaRPr>
          </a:p>
          <a:p>
            <a:pPr marL="0" indent="0" eaLnBrk="1" hangingPunct="1">
              <a:buFontTx/>
              <a:buNone/>
            </a:pPr>
            <a:endParaRPr lang="es-ES" sz="20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marL="0" indent="0" eaLnBrk="1" hangingPunct="1">
              <a:buFontTx/>
              <a:buNone/>
            </a:pPr>
            <a:endParaRPr lang="es-ES" sz="2000" dirty="0" smtClean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444208" y="6021288"/>
            <a:ext cx="3096343" cy="10810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">
              <a:buSzPct val="120000"/>
            </a:pPr>
            <a:r>
              <a:rPr lang="es-ES" sz="1600" dirty="0" smtClean="0">
                <a:solidFill>
                  <a:srgbClr val="5F5F5F"/>
                </a:solidFill>
              </a:rPr>
              <a:t>Fernando Alonso Avezuela</a:t>
            </a:r>
          </a:p>
          <a:p>
            <a:pPr marL="57150">
              <a:buSzPct val="120000"/>
            </a:pPr>
            <a:r>
              <a:rPr lang="es-ES" sz="1600" dirty="0" smtClean="0">
                <a:solidFill>
                  <a:srgbClr val="5F5F5F"/>
                </a:solidFill>
                <a:hlinkClick r:id="rId3"/>
              </a:rPr>
              <a:t>aloavefe@jcyl.es</a:t>
            </a:r>
            <a:endParaRPr lang="es-ES" sz="1600" dirty="0" smtClean="0">
              <a:solidFill>
                <a:srgbClr val="5F5F5F"/>
              </a:solidFill>
            </a:endParaRPr>
          </a:p>
          <a:p>
            <a:pPr marL="57150">
              <a:buSzPct val="120000"/>
            </a:pPr>
            <a:endParaRPr lang="es-ES" sz="1600" dirty="0" smtClean="0">
              <a:solidFill>
                <a:srgbClr val="5F5F5F"/>
              </a:solidFill>
            </a:endParaRPr>
          </a:p>
          <a:p>
            <a:pPr marL="57150">
              <a:lnSpc>
                <a:spcPct val="150000"/>
              </a:lnSpc>
              <a:buSzPct val="120000"/>
            </a:pPr>
            <a:endParaRPr lang="es-ES" sz="200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1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83 Rectángulo redondeado"/>
          <p:cNvSpPr/>
          <p:nvPr/>
        </p:nvSpPr>
        <p:spPr>
          <a:xfrm>
            <a:off x="1907704" y="1691511"/>
            <a:ext cx="1152128" cy="4689817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3" name="82 Rectángulo redondeado"/>
          <p:cNvSpPr/>
          <p:nvPr/>
        </p:nvSpPr>
        <p:spPr>
          <a:xfrm>
            <a:off x="611560" y="1691510"/>
            <a:ext cx="1152128" cy="4689817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5" name="84 Rectángulo redondeado"/>
          <p:cNvSpPr/>
          <p:nvPr/>
        </p:nvSpPr>
        <p:spPr>
          <a:xfrm>
            <a:off x="3203848" y="1691511"/>
            <a:ext cx="1152128" cy="4689817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6" name="85 Rectángulo redondeado"/>
          <p:cNvSpPr/>
          <p:nvPr/>
        </p:nvSpPr>
        <p:spPr>
          <a:xfrm>
            <a:off x="4499992" y="1691511"/>
            <a:ext cx="1152128" cy="4689817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7" name="86 Rectángulo redondeado"/>
          <p:cNvSpPr/>
          <p:nvPr/>
        </p:nvSpPr>
        <p:spPr>
          <a:xfrm>
            <a:off x="5769684" y="1677570"/>
            <a:ext cx="1152128" cy="4689817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8" name="87 Rectángulo redondeado"/>
          <p:cNvSpPr/>
          <p:nvPr/>
        </p:nvSpPr>
        <p:spPr>
          <a:xfrm>
            <a:off x="7092280" y="1691511"/>
            <a:ext cx="1152128" cy="4689817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Rectángulo redondeado"/>
          <p:cNvSpPr/>
          <p:nvPr/>
        </p:nvSpPr>
        <p:spPr>
          <a:xfrm>
            <a:off x="1979712" y="4518407"/>
            <a:ext cx="1008112" cy="485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Rectángulo redondeado"/>
          <p:cNvSpPr/>
          <p:nvPr/>
        </p:nvSpPr>
        <p:spPr>
          <a:xfrm>
            <a:off x="7164288" y="5166479"/>
            <a:ext cx="1008112" cy="944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 redondeado"/>
          <p:cNvSpPr/>
          <p:nvPr/>
        </p:nvSpPr>
        <p:spPr>
          <a:xfrm>
            <a:off x="1979712" y="2430175"/>
            <a:ext cx="1008112" cy="485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Rectángulo redondeado"/>
          <p:cNvSpPr/>
          <p:nvPr/>
        </p:nvSpPr>
        <p:spPr>
          <a:xfrm>
            <a:off x="3271645" y="2430175"/>
            <a:ext cx="1008112" cy="485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 redondeado"/>
          <p:cNvSpPr/>
          <p:nvPr/>
        </p:nvSpPr>
        <p:spPr>
          <a:xfrm>
            <a:off x="4572000" y="2430175"/>
            <a:ext cx="1008112" cy="485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 redondeado"/>
          <p:cNvSpPr/>
          <p:nvPr/>
        </p:nvSpPr>
        <p:spPr>
          <a:xfrm>
            <a:off x="5868144" y="2430175"/>
            <a:ext cx="1008112" cy="485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Rectángulo redondeado"/>
          <p:cNvSpPr/>
          <p:nvPr/>
        </p:nvSpPr>
        <p:spPr>
          <a:xfrm>
            <a:off x="7164288" y="2430175"/>
            <a:ext cx="1008112" cy="485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 redondeado"/>
          <p:cNvSpPr/>
          <p:nvPr/>
        </p:nvSpPr>
        <p:spPr>
          <a:xfrm>
            <a:off x="683568" y="3078247"/>
            <a:ext cx="1008112" cy="485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 redondeado"/>
          <p:cNvSpPr/>
          <p:nvPr/>
        </p:nvSpPr>
        <p:spPr>
          <a:xfrm>
            <a:off x="1979712" y="3078247"/>
            <a:ext cx="1008112" cy="485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 redondeado"/>
          <p:cNvSpPr/>
          <p:nvPr/>
        </p:nvSpPr>
        <p:spPr>
          <a:xfrm>
            <a:off x="3271645" y="3078247"/>
            <a:ext cx="1008112" cy="485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Rectángulo redondeado"/>
          <p:cNvSpPr/>
          <p:nvPr/>
        </p:nvSpPr>
        <p:spPr>
          <a:xfrm>
            <a:off x="4572000" y="3078247"/>
            <a:ext cx="1008112" cy="485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Rectángulo redondeado"/>
          <p:cNvSpPr/>
          <p:nvPr/>
        </p:nvSpPr>
        <p:spPr>
          <a:xfrm>
            <a:off x="5868144" y="3078247"/>
            <a:ext cx="1008112" cy="485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Rectángulo redondeado"/>
          <p:cNvSpPr/>
          <p:nvPr/>
        </p:nvSpPr>
        <p:spPr>
          <a:xfrm>
            <a:off x="7164288" y="3078247"/>
            <a:ext cx="1008112" cy="485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Rectángulo redondeado"/>
          <p:cNvSpPr/>
          <p:nvPr/>
        </p:nvSpPr>
        <p:spPr>
          <a:xfrm>
            <a:off x="683568" y="3779743"/>
            <a:ext cx="1008112" cy="485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Rectángulo redondeado"/>
          <p:cNvSpPr/>
          <p:nvPr/>
        </p:nvSpPr>
        <p:spPr>
          <a:xfrm>
            <a:off x="1979712" y="3779743"/>
            <a:ext cx="1008112" cy="485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 redondeado"/>
          <p:cNvSpPr/>
          <p:nvPr/>
        </p:nvSpPr>
        <p:spPr>
          <a:xfrm>
            <a:off x="3271645" y="3779743"/>
            <a:ext cx="1008112" cy="485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 redondeado"/>
          <p:cNvSpPr/>
          <p:nvPr/>
        </p:nvSpPr>
        <p:spPr>
          <a:xfrm>
            <a:off x="4572000" y="3779743"/>
            <a:ext cx="1008112" cy="485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Rectángulo redondeado"/>
          <p:cNvSpPr/>
          <p:nvPr/>
        </p:nvSpPr>
        <p:spPr>
          <a:xfrm>
            <a:off x="7164288" y="3779743"/>
            <a:ext cx="1008112" cy="485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Rectángulo redondeado"/>
          <p:cNvSpPr/>
          <p:nvPr/>
        </p:nvSpPr>
        <p:spPr>
          <a:xfrm>
            <a:off x="683568" y="4518407"/>
            <a:ext cx="1008112" cy="485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Rectángulo redondeado"/>
          <p:cNvSpPr/>
          <p:nvPr/>
        </p:nvSpPr>
        <p:spPr>
          <a:xfrm>
            <a:off x="3271645" y="4518407"/>
            <a:ext cx="1008112" cy="485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Rectángulo redondeado"/>
          <p:cNvSpPr/>
          <p:nvPr/>
        </p:nvSpPr>
        <p:spPr>
          <a:xfrm>
            <a:off x="4572000" y="4518407"/>
            <a:ext cx="1008112" cy="485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46 Rectángulo redondeado"/>
          <p:cNvSpPr/>
          <p:nvPr/>
        </p:nvSpPr>
        <p:spPr>
          <a:xfrm>
            <a:off x="7164288" y="4355807"/>
            <a:ext cx="100811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Rectángulo redondeado"/>
          <p:cNvSpPr/>
          <p:nvPr/>
        </p:nvSpPr>
        <p:spPr>
          <a:xfrm>
            <a:off x="1979712" y="5166479"/>
            <a:ext cx="1008112" cy="485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Rectángulo redondeado"/>
          <p:cNvSpPr/>
          <p:nvPr/>
        </p:nvSpPr>
        <p:spPr>
          <a:xfrm>
            <a:off x="4572000" y="5238487"/>
            <a:ext cx="1008112" cy="485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 redondeado"/>
          <p:cNvSpPr/>
          <p:nvPr/>
        </p:nvSpPr>
        <p:spPr>
          <a:xfrm>
            <a:off x="683568" y="2430175"/>
            <a:ext cx="1008112" cy="485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59122" y="1127170"/>
            <a:ext cx="7993063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200" b="1" dirty="0" smtClean="0">
                <a:solidFill>
                  <a:srgbClr val="336699"/>
                </a:solidFill>
                <a:latin typeface="Trebuchet MS" pitchFamily="34" charset="0"/>
              </a:rPr>
              <a:t>Ciudades Inteligentes - Ámbitos</a:t>
            </a:r>
            <a:endParaRPr lang="es-ES" sz="2200" b="1" dirty="0">
              <a:solidFill>
                <a:srgbClr val="336699"/>
              </a:solidFill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es-ES" sz="2200" b="1" dirty="0">
              <a:solidFill>
                <a:srgbClr val="0385B8"/>
              </a:solidFill>
              <a:latin typeface="Trebuchet MS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11560" y="1691511"/>
            <a:ext cx="13045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Ambiente</a:t>
            </a:r>
          </a:p>
          <a:p>
            <a:pPr algn="ctr"/>
            <a:r>
              <a:rPr lang="es-ES" sz="1400" b="1" dirty="0" smtClean="0"/>
              <a:t>Inteligente</a:t>
            </a:r>
          </a:p>
          <a:p>
            <a:pPr algn="ctr"/>
            <a:endParaRPr lang="es-ES" sz="1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5715706" y="1691511"/>
            <a:ext cx="13045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Sociedad</a:t>
            </a:r>
          </a:p>
          <a:p>
            <a:pPr algn="ctr"/>
            <a:r>
              <a:rPr lang="es-ES" sz="1400" b="1" dirty="0" smtClean="0"/>
              <a:t>Inteligente</a:t>
            </a:r>
          </a:p>
          <a:p>
            <a:pPr algn="ctr"/>
            <a:endParaRPr lang="es-ES" sz="14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123418" y="2195567"/>
            <a:ext cx="13045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 smtClean="0"/>
          </a:p>
          <a:p>
            <a:pPr algn="ctr"/>
            <a:r>
              <a:rPr lang="es-ES" sz="1400" dirty="0" err="1" smtClean="0"/>
              <a:t>Transparenc</a:t>
            </a:r>
            <a:r>
              <a:rPr lang="es-ES" sz="1400" dirty="0" smtClean="0"/>
              <a:t>.</a:t>
            </a:r>
          </a:p>
          <a:p>
            <a:pPr algn="ctr"/>
            <a:endParaRPr lang="es-ES" sz="1400" dirty="0" smtClean="0"/>
          </a:p>
          <a:p>
            <a:pPr algn="ctr"/>
            <a:endParaRPr lang="es-ES" sz="1400" dirty="0" smtClean="0"/>
          </a:p>
          <a:p>
            <a:pPr algn="ctr"/>
            <a:r>
              <a:rPr lang="es-ES" sz="1400" dirty="0" err="1" smtClean="0"/>
              <a:t>Adminis</a:t>
            </a:r>
            <a:r>
              <a:rPr lang="es-ES" sz="1400" dirty="0" smtClean="0"/>
              <a:t>.</a:t>
            </a:r>
          </a:p>
          <a:p>
            <a:pPr algn="ctr"/>
            <a:r>
              <a:rPr lang="es-ES" sz="1400" dirty="0" smtClean="0"/>
              <a:t>Digital</a:t>
            </a:r>
          </a:p>
          <a:p>
            <a:pPr algn="ctr"/>
            <a:endParaRPr lang="es-ES" sz="1400" dirty="0" smtClean="0"/>
          </a:p>
          <a:p>
            <a:pPr algn="ctr"/>
            <a:r>
              <a:rPr lang="es-ES" sz="1400" dirty="0" smtClean="0"/>
              <a:t>Planifica. Estratégica</a:t>
            </a:r>
          </a:p>
          <a:p>
            <a:pPr algn="ctr"/>
            <a:endParaRPr lang="es-ES" sz="1400" dirty="0" smtClean="0"/>
          </a:p>
          <a:p>
            <a:pPr algn="ctr"/>
            <a:endParaRPr lang="es-ES" sz="1400" dirty="0" smtClean="0"/>
          </a:p>
          <a:p>
            <a:pPr algn="ctr"/>
            <a:r>
              <a:rPr lang="es-ES" sz="1400" dirty="0" smtClean="0"/>
              <a:t>Protección Información</a:t>
            </a:r>
          </a:p>
          <a:p>
            <a:pPr algn="ctr"/>
            <a:endParaRPr lang="es-ES" sz="1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39552" y="2214151"/>
            <a:ext cx="130456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 smtClean="0"/>
          </a:p>
          <a:p>
            <a:pPr algn="ctr"/>
            <a:r>
              <a:rPr lang="es-ES" sz="1400" dirty="0" smtClean="0"/>
              <a:t>M. Ambiente</a:t>
            </a:r>
          </a:p>
          <a:p>
            <a:pPr algn="ctr"/>
            <a:endParaRPr lang="es-ES" sz="1400" dirty="0" smtClean="0"/>
          </a:p>
          <a:p>
            <a:pPr algn="ctr"/>
            <a:endParaRPr lang="es-ES" sz="1400" dirty="0" smtClean="0"/>
          </a:p>
          <a:p>
            <a:pPr algn="ctr"/>
            <a:r>
              <a:rPr lang="es-ES" sz="1400" dirty="0" smtClean="0"/>
              <a:t>G. Residuos</a:t>
            </a:r>
          </a:p>
          <a:p>
            <a:pPr algn="ctr"/>
            <a:endParaRPr lang="es-ES" sz="1400" dirty="0" smtClean="0"/>
          </a:p>
          <a:p>
            <a:pPr algn="ctr"/>
            <a:endParaRPr lang="es-ES" sz="1400" dirty="0" smtClean="0"/>
          </a:p>
          <a:p>
            <a:pPr algn="ctr"/>
            <a:endParaRPr lang="es-ES" sz="1400" dirty="0" smtClean="0"/>
          </a:p>
          <a:p>
            <a:pPr algn="ctr"/>
            <a:r>
              <a:rPr lang="es-ES" sz="1400" dirty="0" smtClean="0"/>
              <a:t>Energía</a:t>
            </a:r>
          </a:p>
          <a:p>
            <a:pPr algn="ctr"/>
            <a:endParaRPr lang="es-ES" sz="1400" dirty="0" smtClean="0"/>
          </a:p>
          <a:p>
            <a:pPr algn="ctr"/>
            <a:endParaRPr lang="es-ES" sz="1400" dirty="0" smtClean="0"/>
          </a:p>
          <a:p>
            <a:pPr algn="ctr"/>
            <a:r>
              <a:rPr lang="es-ES" sz="1400" dirty="0" smtClean="0"/>
              <a:t>Agua</a:t>
            </a:r>
          </a:p>
          <a:p>
            <a:pPr algn="ctr"/>
            <a:endParaRPr lang="es-ES" sz="1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835696" y="1691511"/>
            <a:ext cx="13045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Movilidad</a:t>
            </a:r>
          </a:p>
          <a:p>
            <a:pPr algn="ctr"/>
            <a:r>
              <a:rPr lang="es-ES" sz="1400" b="1" dirty="0" smtClean="0"/>
              <a:t>Inteligente</a:t>
            </a:r>
          </a:p>
          <a:p>
            <a:pPr algn="ctr"/>
            <a:endParaRPr lang="es-ES" sz="1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123418" y="1691511"/>
            <a:ext cx="13045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Gobernanza</a:t>
            </a:r>
          </a:p>
          <a:p>
            <a:pPr algn="ctr"/>
            <a:r>
              <a:rPr lang="es-ES" sz="1400" b="1" dirty="0" smtClean="0"/>
              <a:t>Inteligente</a:t>
            </a:r>
          </a:p>
          <a:p>
            <a:pPr algn="ctr"/>
            <a:endParaRPr lang="es-ES" sz="14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4347554" y="1691511"/>
            <a:ext cx="13045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Economía</a:t>
            </a:r>
          </a:p>
          <a:p>
            <a:pPr algn="ctr"/>
            <a:r>
              <a:rPr lang="es-ES" sz="1400" b="1" dirty="0"/>
              <a:t>Inteligente</a:t>
            </a:r>
          </a:p>
          <a:p>
            <a:pPr algn="ctr"/>
            <a:endParaRPr lang="es-ES" sz="14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7011850" y="1691511"/>
            <a:ext cx="13045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Bienestar</a:t>
            </a:r>
          </a:p>
          <a:p>
            <a:pPr algn="ctr"/>
            <a:r>
              <a:rPr lang="es-ES" sz="1400" b="1" dirty="0" smtClean="0"/>
              <a:t>Inteligente</a:t>
            </a:r>
          </a:p>
          <a:p>
            <a:pPr algn="ctr"/>
            <a:endParaRPr lang="es-ES" sz="14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724128" y="2161783"/>
            <a:ext cx="13045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 smtClean="0"/>
          </a:p>
          <a:p>
            <a:pPr algn="ctr"/>
            <a:r>
              <a:rPr lang="es-ES" sz="1400" dirty="0" err="1" smtClean="0"/>
              <a:t>Colaborac</a:t>
            </a:r>
            <a:r>
              <a:rPr lang="es-ES" sz="1400" dirty="0" smtClean="0"/>
              <a:t>. Ciudadana</a:t>
            </a:r>
          </a:p>
          <a:p>
            <a:pPr algn="ctr"/>
            <a:endParaRPr lang="es-ES" sz="1400" dirty="0" smtClean="0"/>
          </a:p>
          <a:p>
            <a:pPr algn="ctr"/>
            <a:r>
              <a:rPr lang="es-ES" sz="1400" dirty="0" smtClean="0"/>
              <a:t>Inclusión Digital</a:t>
            </a:r>
          </a:p>
          <a:p>
            <a:pPr algn="ctr"/>
            <a:endParaRPr lang="es-ES" sz="1400" dirty="0" smtClean="0"/>
          </a:p>
          <a:p>
            <a:pPr algn="ctr"/>
            <a:endParaRPr lang="es-ES" sz="1400" dirty="0" smtClean="0"/>
          </a:p>
          <a:p>
            <a:pPr algn="ctr"/>
            <a:endParaRPr lang="es-ES" sz="1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763688" y="2195567"/>
            <a:ext cx="130456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 smtClean="0"/>
          </a:p>
          <a:p>
            <a:pPr algn="ctr"/>
            <a:r>
              <a:rPr lang="es-ES" sz="1400" dirty="0" smtClean="0"/>
              <a:t>Transporte</a:t>
            </a:r>
          </a:p>
          <a:p>
            <a:pPr algn="ctr"/>
            <a:endParaRPr lang="es-ES" sz="1400" dirty="0" smtClean="0"/>
          </a:p>
          <a:p>
            <a:pPr algn="ctr"/>
            <a:endParaRPr lang="es-ES" sz="1400" dirty="0" smtClean="0"/>
          </a:p>
          <a:p>
            <a:pPr algn="ctr"/>
            <a:r>
              <a:rPr lang="es-ES" sz="1400" dirty="0" smtClean="0"/>
              <a:t>Tráfico</a:t>
            </a:r>
          </a:p>
          <a:p>
            <a:pPr algn="ctr"/>
            <a:endParaRPr lang="es-ES" sz="1400" dirty="0" smtClean="0"/>
          </a:p>
          <a:p>
            <a:pPr algn="ctr"/>
            <a:endParaRPr lang="es-ES" sz="1400" dirty="0" smtClean="0"/>
          </a:p>
          <a:p>
            <a:pPr algn="ctr"/>
            <a:endParaRPr lang="es-ES" sz="1400" dirty="0" smtClean="0"/>
          </a:p>
          <a:p>
            <a:pPr algn="ctr"/>
            <a:r>
              <a:rPr lang="es-ES" sz="1400" dirty="0" err="1" smtClean="0"/>
              <a:t>Parking</a:t>
            </a:r>
            <a:endParaRPr lang="es-ES" sz="1400" dirty="0" smtClean="0"/>
          </a:p>
          <a:p>
            <a:pPr algn="ctr"/>
            <a:endParaRPr lang="es-ES" sz="1400" dirty="0" smtClean="0"/>
          </a:p>
          <a:p>
            <a:pPr algn="ctr"/>
            <a:endParaRPr lang="es-ES" sz="1400" dirty="0" smtClean="0"/>
          </a:p>
          <a:p>
            <a:pPr algn="ctr"/>
            <a:r>
              <a:rPr lang="es-ES" sz="1400" dirty="0" err="1" smtClean="0"/>
              <a:t>Infraestr</a:t>
            </a:r>
            <a:r>
              <a:rPr lang="es-ES" sz="1400" dirty="0" smtClean="0"/>
              <a:t>. Viaria</a:t>
            </a:r>
            <a:endParaRPr lang="es-ES" sz="1400" dirty="0"/>
          </a:p>
          <a:p>
            <a:pPr algn="ctr"/>
            <a:endParaRPr lang="es-ES" sz="1400" dirty="0" smtClean="0"/>
          </a:p>
          <a:p>
            <a:pPr algn="ctr"/>
            <a:r>
              <a:rPr lang="es-ES" sz="1400" dirty="0" smtClean="0"/>
              <a:t>  </a:t>
            </a:r>
            <a:r>
              <a:rPr lang="es-ES" sz="1400" dirty="0" err="1" smtClean="0"/>
              <a:t>Accesibilid</a:t>
            </a:r>
            <a:r>
              <a:rPr lang="es-ES" sz="1400" dirty="0" smtClean="0"/>
              <a:t>.</a:t>
            </a:r>
          </a:p>
          <a:p>
            <a:pPr algn="ctr"/>
            <a:r>
              <a:rPr lang="es-ES" sz="1400" dirty="0" smtClean="0"/>
              <a:t>TIC</a:t>
            </a:r>
          </a:p>
          <a:p>
            <a:pPr algn="ctr"/>
            <a:endParaRPr lang="es-ES" sz="14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419562" y="2195567"/>
            <a:ext cx="130456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 smtClean="0"/>
          </a:p>
          <a:p>
            <a:pPr algn="ctr"/>
            <a:r>
              <a:rPr lang="es-ES" sz="1400" dirty="0" smtClean="0"/>
              <a:t>Turismo</a:t>
            </a:r>
          </a:p>
          <a:p>
            <a:pPr algn="ctr"/>
            <a:endParaRPr lang="es-ES" sz="1400" dirty="0" smtClean="0"/>
          </a:p>
          <a:p>
            <a:pPr algn="ctr"/>
            <a:endParaRPr lang="es-ES" sz="1400" dirty="0" smtClean="0"/>
          </a:p>
          <a:p>
            <a:pPr algn="ctr"/>
            <a:r>
              <a:rPr lang="es-ES" sz="1400" dirty="0" smtClean="0"/>
              <a:t>Comercio y Negocios</a:t>
            </a:r>
          </a:p>
          <a:p>
            <a:pPr algn="ctr"/>
            <a:endParaRPr lang="es-ES" sz="1400" dirty="0" smtClean="0"/>
          </a:p>
          <a:p>
            <a:pPr algn="ctr"/>
            <a:endParaRPr lang="es-ES" sz="1400" dirty="0" smtClean="0"/>
          </a:p>
          <a:p>
            <a:pPr algn="ctr"/>
            <a:r>
              <a:rPr lang="es-ES" sz="1400" dirty="0" smtClean="0"/>
              <a:t>Empleo</a:t>
            </a:r>
          </a:p>
          <a:p>
            <a:pPr algn="ctr"/>
            <a:endParaRPr lang="es-ES" sz="1400" dirty="0" smtClean="0"/>
          </a:p>
          <a:p>
            <a:pPr algn="ctr"/>
            <a:endParaRPr lang="es-ES" sz="1400" dirty="0" smtClean="0"/>
          </a:p>
          <a:p>
            <a:pPr algn="ctr"/>
            <a:r>
              <a:rPr lang="es-ES" sz="1400" dirty="0" smtClean="0"/>
              <a:t>Empresa Digital</a:t>
            </a:r>
          </a:p>
          <a:p>
            <a:pPr algn="ctr"/>
            <a:endParaRPr lang="es-ES" sz="1400" dirty="0"/>
          </a:p>
          <a:p>
            <a:pPr algn="ctr"/>
            <a:r>
              <a:rPr lang="es-ES" sz="1400" dirty="0" smtClean="0"/>
              <a:t>Ecosistema</a:t>
            </a:r>
          </a:p>
          <a:p>
            <a:pPr algn="ctr"/>
            <a:r>
              <a:rPr lang="es-ES" sz="1400" dirty="0" smtClean="0"/>
              <a:t>Innovación</a:t>
            </a:r>
          </a:p>
          <a:p>
            <a:pPr algn="ctr"/>
            <a:endParaRPr lang="es-ES" sz="14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7020272" y="2195567"/>
            <a:ext cx="13045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 smtClean="0"/>
          </a:p>
          <a:p>
            <a:pPr algn="ctr"/>
            <a:r>
              <a:rPr lang="es-ES" sz="1400" dirty="0" smtClean="0"/>
              <a:t>Seguridad y Emergencias</a:t>
            </a:r>
          </a:p>
          <a:p>
            <a:pPr algn="ctr"/>
            <a:endParaRPr lang="es-ES" sz="1400" dirty="0" smtClean="0"/>
          </a:p>
          <a:p>
            <a:pPr algn="ctr"/>
            <a:r>
              <a:rPr lang="es-ES" sz="1400" dirty="0" smtClean="0"/>
              <a:t>Urbanismo y Vivienda</a:t>
            </a:r>
          </a:p>
          <a:p>
            <a:pPr algn="ctr"/>
            <a:endParaRPr lang="es-ES" sz="1400" dirty="0" smtClean="0"/>
          </a:p>
          <a:p>
            <a:pPr algn="ctr"/>
            <a:r>
              <a:rPr lang="es-ES" sz="1400" dirty="0" err="1" smtClean="0"/>
              <a:t>Infraestr</a:t>
            </a:r>
            <a:r>
              <a:rPr lang="es-ES" sz="1400" dirty="0" smtClean="0"/>
              <a:t>. Públicas</a:t>
            </a:r>
          </a:p>
          <a:p>
            <a:pPr algn="ctr"/>
            <a:endParaRPr lang="es-ES" sz="1400" dirty="0" smtClean="0"/>
          </a:p>
          <a:p>
            <a:pPr algn="ctr"/>
            <a:r>
              <a:rPr lang="es-ES" sz="1400" dirty="0" smtClean="0"/>
              <a:t>Cultura y Ocio</a:t>
            </a:r>
          </a:p>
          <a:p>
            <a:pPr algn="ctr"/>
            <a:endParaRPr lang="es-ES" sz="1400" dirty="0" smtClean="0"/>
          </a:p>
          <a:p>
            <a:pPr algn="ctr"/>
            <a:endParaRPr lang="es-ES" sz="1400" dirty="0" smtClean="0"/>
          </a:p>
          <a:p>
            <a:pPr algn="ctr"/>
            <a:r>
              <a:rPr lang="es-ES" sz="1400" dirty="0" smtClean="0"/>
              <a:t>Salud, Asuntos Sociales,</a:t>
            </a:r>
          </a:p>
          <a:p>
            <a:pPr algn="ctr"/>
            <a:r>
              <a:rPr lang="es-ES" sz="1400" dirty="0" smtClean="0"/>
              <a:t>...</a:t>
            </a:r>
            <a:endParaRPr lang="es-ES" sz="1400" dirty="0"/>
          </a:p>
        </p:txBody>
      </p:sp>
      <p:sp>
        <p:nvSpPr>
          <p:cNvPr id="48" name="47 Rectángulo redondeado"/>
          <p:cNvSpPr/>
          <p:nvPr/>
        </p:nvSpPr>
        <p:spPr>
          <a:xfrm>
            <a:off x="5868144" y="3779743"/>
            <a:ext cx="1008112" cy="485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err="1" smtClean="0">
                <a:solidFill>
                  <a:schemeClr val="tx1"/>
                </a:solidFill>
              </a:rPr>
              <a:t>Educaci</a:t>
            </a:r>
            <a:r>
              <a:rPr lang="es-ES" sz="14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s-ES" sz="1400" dirty="0" err="1" smtClean="0">
                <a:solidFill>
                  <a:schemeClr val="tx1"/>
                </a:solidFill>
              </a:rPr>
              <a:t>Intelige</a:t>
            </a:r>
            <a:r>
              <a:rPr lang="es-ES" sz="1400" dirty="0" smtClean="0">
                <a:solidFill>
                  <a:schemeClr val="tx1"/>
                </a:solidFill>
              </a:rPr>
              <a:t>.</a:t>
            </a:r>
            <a:endParaRPr lang="es-E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16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57969" y="1202581"/>
            <a:ext cx="7993063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200" b="1" dirty="0" smtClean="0">
                <a:solidFill>
                  <a:srgbClr val="336699"/>
                </a:solidFill>
                <a:latin typeface="Trebuchet MS" pitchFamily="34" charset="0"/>
              </a:rPr>
              <a:t>Territorio </a:t>
            </a:r>
            <a:r>
              <a:rPr lang="es-ES" sz="2200" b="1" dirty="0">
                <a:solidFill>
                  <a:srgbClr val="336699"/>
                </a:solidFill>
                <a:latin typeface="Trebuchet MS" pitchFamily="34" charset="0"/>
              </a:rPr>
              <a:t>Rural </a:t>
            </a:r>
            <a:r>
              <a:rPr lang="es-ES" sz="2200" b="1" dirty="0" smtClean="0">
                <a:solidFill>
                  <a:srgbClr val="336699"/>
                </a:solidFill>
                <a:latin typeface="Trebuchet MS" pitchFamily="34" charset="0"/>
              </a:rPr>
              <a:t>Inteligente – Especificidades</a:t>
            </a:r>
            <a:endParaRPr lang="es-ES" sz="2200" b="1" dirty="0">
              <a:solidFill>
                <a:srgbClr val="336699"/>
              </a:solidFill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es-ES" sz="2200" b="1" dirty="0">
              <a:solidFill>
                <a:srgbClr val="0385B8"/>
              </a:solidFill>
              <a:latin typeface="Trebuchet MS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811750"/>
            <a:ext cx="1661952" cy="110796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667718"/>
            <a:ext cx="1485920" cy="111444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398081"/>
            <a:ext cx="1561356" cy="1040904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87" y="4339428"/>
            <a:ext cx="971313" cy="1052736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582" y="1595721"/>
            <a:ext cx="1263412" cy="1263412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991" y="5518248"/>
            <a:ext cx="1638379" cy="920735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104" y="3034592"/>
            <a:ext cx="1656184" cy="1066428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821" y="4890765"/>
            <a:ext cx="1595173" cy="1002799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5370" y="4456061"/>
            <a:ext cx="1069433" cy="1462472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802" y="4394321"/>
            <a:ext cx="1676356" cy="942950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80" y="2257984"/>
            <a:ext cx="1370111" cy="912494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74" y="3034592"/>
            <a:ext cx="1004241" cy="988619"/>
          </a:xfrm>
          <a:prstGeom prst="rect">
            <a:avLst/>
          </a:prstGeom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15" y="1648759"/>
            <a:ext cx="1422460" cy="1065472"/>
          </a:xfrm>
          <a:prstGeom prst="rect">
            <a:avLst/>
          </a:prstGeom>
        </p:spPr>
      </p:pic>
      <p:sp>
        <p:nvSpPr>
          <p:cNvPr id="22" name="21 Rectángulo"/>
          <p:cNvSpPr/>
          <p:nvPr/>
        </p:nvSpPr>
        <p:spPr>
          <a:xfrm>
            <a:off x="3256947" y="1589311"/>
            <a:ext cx="2323165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</a:t>
            </a:r>
            <a:endParaRPr lang="es-ES" sz="3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6" name="25 Conector recto"/>
          <p:cNvCxnSpPr/>
          <p:nvPr/>
        </p:nvCxnSpPr>
        <p:spPr>
          <a:xfrm>
            <a:off x="4716016" y="1667718"/>
            <a:ext cx="0" cy="47712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278101" y="4221088"/>
            <a:ext cx="86208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Rectángulo"/>
          <p:cNvSpPr/>
          <p:nvPr/>
        </p:nvSpPr>
        <p:spPr>
          <a:xfrm>
            <a:off x="3833011" y="1595721"/>
            <a:ext cx="2323165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endParaRPr lang="es-ES" sz="3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3275856" y="5909791"/>
            <a:ext cx="2323165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endParaRPr lang="es-ES" sz="3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3779912" y="5909791"/>
            <a:ext cx="2323165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es-ES" sz="3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069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59122" y="1196752"/>
            <a:ext cx="7993063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200" b="1" dirty="0" smtClean="0">
                <a:solidFill>
                  <a:srgbClr val="336699"/>
                </a:solidFill>
                <a:latin typeface="Trebuchet MS" pitchFamily="34" charset="0"/>
              </a:rPr>
              <a:t>Estudio – Objeto y Ámbito</a:t>
            </a:r>
            <a:endParaRPr lang="es-ES" sz="2200" b="1" dirty="0">
              <a:solidFill>
                <a:srgbClr val="336699"/>
              </a:solidFill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es-ES" sz="2200" b="1" dirty="0">
              <a:solidFill>
                <a:srgbClr val="0385B8"/>
              </a:solidFill>
              <a:latin typeface="Trebuchet MS" pitchFamily="34" charset="0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385961" y="1844824"/>
            <a:ext cx="8506519" cy="1081088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Tx/>
              <a:buChar char="-"/>
            </a:pPr>
            <a:r>
              <a:rPr lang="es-ES" sz="2000" dirty="0" smtClean="0">
                <a:solidFill>
                  <a:srgbClr val="5F5F5F"/>
                </a:solidFill>
              </a:rPr>
              <a:t>Objeto:</a:t>
            </a:r>
          </a:p>
          <a:p>
            <a:pPr marL="800100" lvl="1" indent="-342900">
              <a:buFontTx/>
              <a:buChar char="-"/>
            </a:pPr>
            <a:r>
              <a:rPr lang="es-ES" sz="2000" dirty="0" smtClean="0">
                <a:solidFill>
                  <a:srgbClr val="5F5F5F"/>
                </a:solidFill>
              </a:rPr>
              <a:t>Identificación de zonas </a:t>
            </a:r>
            <a:r>
              <a:rPr lang="es-ES" sz="2000" dirty="0">
                <a:solidFill>
                  <a:srgbClr val="5F5F5F"/>
                </a:solidFill>
              </a:rPr>
              <a:t>geográficas a estudiar en base a diferentes criterios (composición, demografía, organización territorial</a:t>
            </a:r>
            <a:r>
              <a:rPr lang="es-ES" sz="2000" dirty="0" smtClean="0">
                <a:solidFill>
                  <a:srgbClr val="5F5F5F"/>
                </a:solidFill>
              </a:rPr>
              <a:t>…).</a:t>
            </a:r>
          </a:p>
          <a:p>
            <a:pPr marL="800100" lvl="1" indent="-342900">
              <a:buFontTx/>
              <a:buChar char="-"/>
            </a:pPr>
            <a:r>
              <a:rPr lang="es-ES" sz="2000" dirty="0" smtClean="0">
                <a:solidFill>
                  <a:srgbClr val="5F5F5F"/>
                </a:solidFill>
              </a:rPr>
              <a:t>Determinar </a:t>
            </a:r>
            <a:r>
              <a:rPr lang="es-ES" sz="2000" dirty="0">
                <a:solidFill>
                  <a:srgbClr val="5F5F5F"/>
                </a:solidFill>
              </a:rPr>
              <a:t>las necesidades del territorio </a:t>
            </a:r>
            <a:r>
              <a:rPr lang="es-ES" sz="2000" dirty="0" smtClean="0">
                <a:solidFill>
                  <a:srgbClr val="5F5F5F"/>
                </a:solidFill>
              </a:rPr>
              <a:t>seleccionado.</a:t>
            </a:r>
          </a:p>
          <a:p>
            <a:pPr marL="800100" lvl="1" indent="-342900">
              <a:buFontTx/>
              <a:buChar char="-"/>
            </a:pPr>
            <a:r>
              <a:rPr lang="es-ES" sz="2000" dirty="0" smtClean="0">
                <a:solidFill>
                  <a:srgbClr val="5F5F5F"/>
                </a:solidFill>
              </a:rPr>
              <a:t>Elaborar </a:t>
            </a:r>
            <a:r>
              <a:rPr lang="es-ES" sz="2000" dirty="0">
                <a:solidFill>
                  <a:srgbClr val="5F5F5F"/>
                </a:solidFill>
              </a:rPr>
              <a:t>un catálogo de proyectos y soluciones de Territorio </a:t>
            </a:r>
            <a:r>
              <a:rPr lang="es-ES" sz="2000" dirty="0" smtClean="0">
                <a:solidFill>
                  <a:srgbClr val="5F5F5F"/>
                </a:solidFill>
              </a:rPr>
              <a:t>Inteligente.</a:t>
            </a:r>
          </a:p>
          <a:p>
            <a:pPr marL="800100" lvl="1" indent="-342900">
              <a:buFontTx/>
              <a:buChar char="-"/>
            </a:pPr>
            <a:r>
              <a:rPr lang="es-ES" sz="2000" dirty="0" smtClean="0">
                <a:solidFill>
                  <a:srgbClr val="5F5F5F"/>
                </a:solidFill>
              </a:rPr>
              <a:t>Recoger </a:t>
            </a:r>
            <a:r>
              <a:rPr lang="es-ES" sz="2000" dirty="0">
                <a:solidFill>
                  <a:srgbClr val="5F5F5F"/>
                </a:solidFill>
              </a:rPr>
              <a:t>las principales líneas de acción y recomendaciones para la extensión de estos proyectos a otros ámbitos geográficos</a:t>
            </a:r>
            <a:r>
              <a:rPr lang="es-ES" sz="2000" dirty="0" smtClean="0">
                <a:solidFill>
                  <a:srgbClr val="5F5F5F"/>
                </a:solidFill>
              </a:rPr>
              <a:t>.</a:t>
            </a:r>
            <a:endParaRPr lang="es-ES" sz="2000" dirty="0">
              <a:solidFill>
                <a:srgbClr val="5F5F5F"/>
              </a:solidFill>
            </a:endParaRPr>
          </a:p>
          <a:p>
            <a:pPr marL="342900" indent="-342900">
              <a:buFontTx/>
              <a:buChar char="-"/>
            </a:pPr>
            <a:r>
              <a:rPr lang="es-ES" sz="2000" dirty="0" smtClean="0">
                <a:solidFill>
                  <a:srgbClr val="5F5F5F"/>
                </a:solidFill>
              </a:rPr>
              <a:t>Ámbito:</a:t>
            </a:r>
            <a:endParaRPr lang="es-ES" sz="2000" dirty="0">
              <a:solidFill>
                <a:srgbClr val="5F5F5F"/>
              </a:solidFill>
            </a:endParaRPr>
          </a:p>
          <a:p>
            <a:pPr marL="800100" lvl="1" indent="-342900">
              <a:buFontTx/>
              <a:buChar char="-"/>
            </a:pPr>
            <a:r>
              <a:rPr lang="es-ES" sz="2000" dirty="0">
                <a:solidFill>
                  <a:srgbClr val="5F5F5F"/>
                </a:solidFill>
              </a:rPr>
              <a:t>Cuencas mineras de las provincias de León y/o Palencia.</a:t>
            </a:r>
          </a:p>
          <a:p>
            <a:pPr marL="800100" lvl="1" indent="-342900">
              <a:buFontTx/>
              <a:buChar char="-"/>
            </a:pPr>
            <a:r>
              <a:rPr lang="es-ES" sz="2000" dirty="0">
                <a:solidFill>
                  <a:srgbClr val="5F5F5F"/>
                </a:solidFill>
              </a:rPr>
              <a:t>Abarcando entre 2 y 6 unidades básicas de ordenación y servicios del territorio (UBOST).</a:t>
            </a:r>
          </a:p>
          <a:p>
            <a:pPr marL="800100" lvl="1" indent="-342900">
              <a:buFontTx/>
              <a:buChar char="-"/>
            </a:pPr>
            <a:r>
              <a:rPr lang="es-ES" sz="2000" dirty="0">
                <a:solidFill>
                  <a:srgbClr val="5F5F5F"/>
                </a:solidFill>
              </a:rPr>
              <a:t>Población aproximada de entre 20.000 y 30.000 habitantes, para las diferentes tipologías Entidades Locales de la zona. </a:t>
            </a:r>
          </a:p>
          <a:p>
            <a:pPr marL="800100" lvl="1" indent="-342900">
              <a:buFontTx/>
              <a:buChar char="-"/>
            </a:pPr>
            <a:endParaRPr lang="es-ES" sz="2000" dirty="0" smtClean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0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59122" y="1196752"/>
            <a:ext cx="7993063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200" b="1" dirty="0" smtClean="0">
                <a:solidFill>
                  <a:srgbClr val="336699"/>
                </a:solidFill>
                <a:latin typeface="Trebuchet MS" pitchFamily="34" charset="0"/>
              </a:rPr>
              <a:t>Estudio – Objeto y Alcance (y II)</a:t>
            </a:r>
            <a:endParaRPr lang="es-ES" sz="2200" b="1" dirty="0">
              <a:solidFill>
                <a:srgbClr val="336699"/>
              </a:solidFill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es-ES" sz="2200" b="1" dirty="0">
              <a:solidFill>
                <a:srgbClr val="0385B8"/>
              </a:solidFill>
              <a:latin typeface="Trebuchet MS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858" y="3406751"/>
            <a:ext cx="885652" cy="587226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858" y="4153007"/>
            <a:ext cx="864096" cy="55549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473" y="2425246"/>
            <a:ext cx="1004867" cy="75268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880" y="1898358"/>
            <a:ext cx="800117" cy="329191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108520" y="2564904"/>
            <a:ext cx="3504432" cy="5627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31837" lvl="1">
              <a:lnSpc>
                <a:spcPct val="150000"/>
              </a:lnSpc>
              <a:buSzPct val="120000"/>
            </a:pPr>
            <a:r>
              <a:rPr lang="es-ES" dirty="0" smtClean="0">
                <a:solidFill>
                  <a:srgbClr val="5F5F5F"/>
                </a:solidFill>
              </a:rPr>
              <a:t>Gobernanza Inteligente</a:t>
            </a:r>
            <a:endParaRPr lang="es-ES" dirty="0">
              <a:solidFill>
                <a:srgbClr val="5F5F5F"/>
              </a:solidFill>
            </a:endParaRPr>
          </a:p>
          <a:p>
            <a:pPr marL="731837" lvl="1">
              <a:lnSpc>
                <a:spcPct val="150000"/>
              </a:lnSpc>
              <a:buSzPct val="120000"/>
            </a:pPr>
            <a:endParaRPr lang="es-ES" dirty="0" smtClean="0">
              <a:solidFill>
                <a:srgbClr val="5F5F5F"/>
              </a:solidFill>
            </a:endParaRPr>
          </a:p>
          <a:p>
            <a:pPr marL="1074737" lvl="1" indent="-342900">
              <a:lnSpc>
                <a:spcPct val="150000"/>
              </a:lnSpc>
              <a:buSzPct val="120000"/>
              <a:buAutoNum type="arabicPeriod"/>
            </a:pPr>
            <a:endParaRPr lang="es-ES" dirty="0" smtClean="0">
              <a:solidFill>
                <a:srgbClr val="5F5F5F"/>
              </a:solidFill>
            </a:endParaRPr>
          </a:p>
          <a:p>
            <a:pPr marL="1447800" lvl="2" indent="-258763">
              <a:buSzPct val="120000"/>
              <a:buFont typeface="Wingdings" pitchFamily="2" charset="2"/>
              <a:buChar char="Ø"/>
            </a:pPr>
            <a:endParaRPr lang="es-ES" dirty="0">
              <a:solidFill>
                <a:srgbClr val="5F5F5F"/>
              </a:solidFill>
            </a:endParaRPr>
          </a:p>
          <a:p>
            <a:pPr marL="990600" lvl="1" indent="-258763">
              <a:lnSpc>
                <a:spcPct val="150000"/>
              </a:lnSpc>
              <a:buSzPct val="120000"/>
              <a:buFont typeface="Wingdings" pitchFamily="2" charset="2"/>
              <a:buChar char="Ø"/>
            </a:pPr>
            <a:endParaRPr lang="es-ES" dirty="0" smtClean="0">
              <a:solidFill>
                <a:srgbClr val="5F5F5F"/>
              </a:solidFill>
            </a:endParaRPr>
          </a:p>
          <a:p>
            <a:pPr marL="731837" lvl="2">
              <a:buSzPct val="120000"/>
            </a:pPr>
            <a:endParaRPr lang="es-ES" sz="1400" dirty="0" smtClean="0">
              <a:solidFill>
                <a:srgbClr val="5F5F5F"/>
              </a:solidFill>
            </a:endParaRPr>
          </a:p>
          <a:p>
            <a:pPr marL="1531937" lvl="2" indent="-342900">
              <a:buSzPct val="120000"/>
            </a:pPr>
            <a:endParaRPr lang="es-ES" sz="1400" dirty="0" smtClean="0">
              <a:solidFill>
                <a:srgbClr val="5F5F5F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108520" y="3356024"/>
            <a:ext cx="3420993" cy="10810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31837" lvl="1">
              <a:lnSpc>
                <a:spcPct val="150000"/>
              </a:lnSpc>
              <a:buSzPct val="120000"/>
            </a:pPr>
            <a:r>
              <a:rPr lang="es-ES" dirty="0" smtClean="0">
                <a:solidFill>
                  <a:srgbClr val="5F5F5F"/>
                </a:solidFill>
              </a:rPr>
              <a:t>Entorno Inteligente</a:t>
            </a:r>
            <a:endParaRPr lang="es-ES" dirty="0">
              <a:solidFill>
                <a:srgbClr val="5F5F5F"/>
              </a:solidFill>
            </a:endParaRPr>
          </a:p>
          <a:p>
            <a:pPr marL="731837" lvl="1">
              <a:lnSpc>
                <a:spcPct val="150000"/>
              </a:lnSpc>
              <a:buSzPct val="120000"/>
            </a:pPr>
            <a:endParaRPr lang="es-ES" dirty="0" smtClean="0">
              <a:solidFill>
                <a:srgbClr val="5F5F5F"/>
              </a:solidFill>
            </a:endParaRPr>
          </a:p>
          <a:p>
            <a:pPr marL="1074737" lvl="1" indent="-342900">
              <a:lnSpc>
                <a:spcPct val="150000"/>
              </a:lnSpc>
              <a:buSzPct val="120000"/>
              <a:buAutoNum type="arabicPeriod"/>
            </a:pPr>
            <a:endParaRPr lang="es-ES" dirty="0" smtClean="0">
              <a:solidFill>
                <a:srgbClr val="5F5F5F"/>
              </a:solidFill>
            </a:endParaRPr>
          </a:p>
          <a:p>
            <a:pPr marL="1447800" lvl="2" indent="-258763">
              <a:buSzPct val="120000"/>
              <a:buFont typeface="Wingdings" pitchFamily="2" charset="2"/>
              <a:buChar char="Ø"/>
            </a:pPr>
            <a:endParaRPr lang="es-ES" dirty="0">
              <a:solidFill>
                <a:srgbClr val="5F5F5F"/>
              </a:solidFill>
            </a:endParaRPr>
          </a:p>
          <a:p>
            <a:pPr marL="990600" lvl="1" indent="-258763">
              <a:lnSpc>
                <a:spcPct val="150000"/>
              </a:lnSpc>
              <a:buSzPct val="120000"/>
              <a:buFont typeface="Wingdings" pitchFamily="2" charset="2"/>
              <a:buChar char="Ø"/>
            </a:pPr>
            <a:endParaRPr lang="es-ES" dirty="0" smtClean="0">
              <a:solidFill>
                <a:srgbClr val="5F5F5F"/>
              </a:solidFill>
            </a:endParaRPr>
          </a:p>
          <a:p>
            <a:pPr marL="731837" lvl="2">
              <a:buSzPct val="120000"/>
            </a:pPr>
            <a:endParaRPr lang="es-ES" sz="1400" dirty="0" smtClean="0">
              <a:solidFill>
                <a:srgbClr val="5F5F5F"/>
              </a:solidFill>
            </a:endParaRPr>
          </a:p>
          <a:p>
            <a:pPr marL="1531937" lvl="2" indent="-342900">
              <a:buSzPct val="120000"/>
            </a:pPr>
            <a:endParaRPr lang="es-ES" sz="1400" dirty="0" smtClean="0">
              <a:solidFill>
                <a:srgbClr val="5F5F5F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-180528" y="4251995"/>
            <a:ext cx="3504432" cy="10810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31837" lvl="1">
              <a:lnSpc>
                <a:spcPct val="150000"/>
              </a:lnSpc>
              <a:buSzPct val="120000"/>
            </a:pPr>
            <a:r>
              <a:rPr lang="es-ES" dirty="0" smtClean="0">
                <a:solidFill>
                  <a:srgbClr val="5F5F5F"/>
                </a:solidFill>
              </a:rPr>
              <a:t>Movilidad Inteligente</a:t>
            </a:r>
          </a:p>
          <a:p>
            <a:pPr marL="731837" lvl="1">
              <a:lnSpc>
                <a:spcPct val="150000"/>
              </a:lnSpc>
              <a:buSzPct val="120000"/>
            </a:pPr>
            <a:endParaRPr lang="es-ES" dirty="0">
              <a:solidFill>
                <a:srgbClr val="5F5F5F"/>
              </a:solidFill>
            </a:endParaRPr>
          </a:p>
          <a:p>
            <a:pPr marL="731837" lvl="1">
              <a:lnSpc>
                <a:spcPct val="150000"/>
              </a:lnSpc>
              <a:buSzPct val="120000"/>
            </a:pPr>
            <a:endParaRPr lang="es-ES" dirty="0" smtClean="0">
              <a:solidFill>
                <a:srgbClr val="5F5F5F"/>
              </a:solidFill>
            </a:endParaRPr>
          </a:p>
          <a:p>
            <a:pPr marL="1074737" lvl="1" indent="-342900">
              <a:lnSpc>
                <a:spcPct val="150000"/>
              </a:lnSpc>
              <a:buSzPct val="120000"/>
              <a:buAutoNum type="arabicPeriod"/>
            </a:pPr>
            <a:endParaRPr lang="es-ES" dirty="0" smtClean="0">
              <a:solidFill>
                <a:srgbClr val="5F5F5F"/>
              </a:solidFill>
            </a:endParaRPr>
          </a:p>
          <a:p>
            <a:pPr marL="1447800" lvl="2" indent="-258763">
              <a:buSzPct val="120000"/>
              <a:buFont typeface="Wingdings" pitchFamily="2" charset="2"/>
              <a:buChar char="Ø"/>
            </a:pPr>
            <a:endParaRPr lang="es-ES" dirty="0">
              <a:solidFill>
                <a:srgbClr val="5F5F5F"/>
              </a:solidFill>
            </a:endParaRPr>
          </a:p>
          <a:p>
            <a:pPr marL="990600" lvl="1" indent="-258763">
              <a:lnSpc>
                <a:spcPct val="150000"/>
              </a:lnSpc>
              <a:buSzPct val="120000"/>
              <a:buFont typeface="Wingdings" pitchFamily="2" charset="2"/>
              <a:buChar char="Ø"/>
            </a:pPr>
            <a:endParaRPr lang="es-ES" dirty="0" smtClean="0">
              <a:solidFill>
                <a:srgbClr val="5F5F5F"/>
              </a:solidFill>
            </a:endParaRPr>
          </a:p>
          <a:p>
            <a:pPr marL="731837" lvl="2">
              <a:buSzPct val="120000"/>
            </a:pPr>
            <a:endParaRPr lang="es-ES" sz="1400" dirty="0" smtClean="0">
              <a:solidFill>
                <a:srgbClr val="5F5F5F"/>
              </a:solidFill>
            </a:endParaRPr>
          </a:p>
          <a:p>
            <a:pPr marL="1531937" lvl="2" indent="-342900">
              <a:buSzPct val="120000"/>
            </a:pPr>
            <a:endParaRPr lang="es-ES" sz="1400" dirty="0" smtClean="0">
              <a:solidFill>
                <a:srgbClr val="5F5F5F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40218" y="1771848"/>
            <a:ext cx="3820214" cy="10810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31837" lvl="1">
              <a:lnSpc>
                <a:spcPct val="150000"/>
              </a:lnSpc>
              <a:buSzPct val="120000"/>
            </a:pPr>
            <a:r>
              <a:rPr lang="es-ES" dirty="0" smtClean="0">
                <a:solidFill>
                  <a:srgbClr val="5F5F5F"/>
                </a:solidFill>
              </a:rPr>
              <a:t>Sociedad Inteligente</a:t>
            </a:r>
          </a:p>
          <a:p>
            <a:pPr marL="1074737" lvl="1" indent="-342900">
              <a:lnSpc>
                <a:spcPct val="150000"/>
              </a:lnSpc>
              <a:buSzPct val="120000"/>
              <a:buAutoNum type="arabicPeriod"/>
            </a:pPr>
            <a:endParaRPr lang="es-ES" dirty="0" smtClean="0">
              <a:solidFill>
                <a:srgbClr val="5F5F5F"/>
              </a:solidFill>
            </a:endParaRPr>
          </a:p>
          <a:p>
            <a:pPr marL="1447800" lvl="2" indent="-258763">
              <a:buSzPct val="120000"/>
              <a:buFont typeface="Wingdings" pitchFamily="2" charset="2"/>
              <a:buChar char="Ø"/>
            </a:pPr>
            <a:endParaRPr lang="es-ES" dirty="0">
              <a:solidFill>
                <a:srgbClr val="5F5F5F"/>
              </a:solidFill>
            </a:endParaRPr>
          </a:p>
          <a:p>
            <a:pPr marL="990600" lvl="1" indent="-258763">
              <a:lnSpc>
                <a:spcPct val="150000"/>
              </a:lnSpc>
              <a:buSzPct val="120000"/>
              <a:buFont typeface="Wingdings" pitchFamily="2" charset="2"/>
              <a:buChar char="Ø"/>
            </a:pPr>
            <a:endParaRPr lang="es-ES" dirty="0" smtClean="0">
              <a:solidFill>
                <a:srgbClr val="5F5F5F"/>
              </a:solidFill>
            </a:endParaRPr>
          </a:p>
          <a:p>
            <a:pPr marL="731837" lvl="2">
              <a:buSzPct val="120000"/>
            </a:pPr>
            <a:endParaRPr lang="es-ES" sz="1400" dirty="0" smtClean="0">
              <a:solidFill>
                <a:srgbClr val="5F5F5F"/>
              </a:solidFill>
            </a:endParaRPr>
          </a:p>
          <a:p>
            <a:pPr marL="1531937" lvl="2" indent="-342900">
              <a:buSzPct val="120000"/>
            </a:pPr>
            <a:endParaRPr lang="es-ES" sz="1400" dirty="0" smtClean="0">
              <a:solidFill>
                <a:srgbClr val="5F5F5F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644008" y="2564904"/>
            <a:ext cx="8218487" cy="10810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31837" lvl="1">
              <a:lnSpc>
                <a:spcPct val="150000"/>
              </a:lnSpc>
              <a:buSzPct val="120000"/>
            </a:pPr>
            <a:r>
              <a:rPr lang="es-ES" dirty="0" smtClean="0">
                <a:solidFill>
                  <a:srgbClr val="5F5F5F"/>
                </a:solidFill>
              </a:rPr>
              <a:t>Bienestar Inteligente</a:t>
            </a:r>
          </a:p>
          <a:p>
            <a:pPr marL="731837" lvl="1">
              <a:lnSpc>
                <a:spcPct val="150000"/>
              </a:lnSpc>
              <a:buSzPct val="120000"/>
            </a:pPr>
            <a:endParaRPr lang="es-ES" dirty="0">
              <a:solidFill>
                <a:srgbClr val="5F5F5F"/>
              </a:solidFill>
            </a:endParaRPr>
          </a:p>
          <a:p>
            <a:pPr marL="731837" lvl="1">
              <a:lnSpc>
                <a:spcPct val="150000"/>
              </a:lnSpc>
              <a:buSzPct val="120000"/>
            </a:pPr>
            <a:endParaRPr lang="es-ES" dirty="0" smtClean="0">
              <a:solidFill>
                <a:srgbClr val="5F5F5F"/>
              </a:solidFill>
            </a:endParaRPr>
          </a:p>
          <a:p>
            <a:pPr marL="1074737" lvl="1" indent="-342900">
              <a:lnSpc>
                <a:spcPct val="150000"/>
              </a:lnSpc>
              <a:buSzPct val="120000"/>
              <a:buAutoNum type="arabicPeriod"/>
            </a:pPr>
            <a:endParaRPr lang="es-ES" dirty="0" smtClean="0">
              <a:solidFill>
                <a:srgbClr val="5F5F5F"/>
              </a:solidFill>
            </a:endParaRPr>
          </a:p>
          <a:p>
            <a:pPr marL="1447800" lvl="2" indent="-258763">
              <a:buSzPct val="120000"/>
              <a:buFont typeface="Wingdings" pitchFamily="2" charset="2"/>
              <a:buChar char="Ø"/>
            </a:pPr>
            <a:endParaRPr lang="es-ES" dirty="0">
              <a:solidFill>
                <a:srgbClr val="5F5F5F"/>
              </a:solidFill>
            </a:endParaRPr>
          </a:p>
          <a:p>
            <a:pPr marL="990600" lvl="1" indent="-258763">
              <a:lnSpc>
                <a:spcPct val="150000"/>
              </a:lnSpc>
              <a:buSzPct val="120000"/>
              <a:buFont typeface="Wingdings" pitchFamily="2" charset="2"/>
              <a:buChar char="Ø"/>
            </a:pPr>
            <a:endParaRPr lang="es-ES" dirty="0" smtClean="0">
              <a:solidFill>
                <a:srgbClr val="5F5F5F"/>
              </a:solidFill>
            </a:endParaRPr>
          </a:p>
          <a:p>
            <a:pPr marL="731837" lvl="2">
              <a:buSzPct val="120000"/>
            </a:pPr>
            <a:endParaRPr lang="es-ES" sz="1400" dirty="0" smtClean="0">
              <a:solidFill>
                <a:srgbClr val="5F5F5F"/>
              </a:solidFill>
            </a:endParaRPr>
          </a:p>
          <a:p>
            <a:pPr marL="1531937" lvl="2" indent="-342900">
              <a:buSzPct val="120000"/>
            </a:pPr>
            <a:endParaRPr lang="es-ES" sz="1400" dirty="0" smtClean="0">
              <a:solidFill>
                <a:srgbClr val="5F5F5F"/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644008" y="3428032"/>
            <a:ext cx="8218487" cy="10810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31837" lvl="1">
              <a:lnSpc>
                <a:spcPct val="150000"/>
              </a:lnSpc>
              <a:buSzPct val="120000"/>
            </a:pPr>
            <a:r>
              <a:rPr lang="es-ES" dirty="0" smtClean="0">
                <a:solidFill>
                  <a:srgbClr val="5F5F5F"/>
                </a:solidFill>
              </a:rPr>
              <a:t>Turismo Inteligente</a:t>
            </a:r>
          </a:p>
          <a:p>
            <a:pPr marL="731837" lvl="1">
              <a:lnSpc>
                <a:spcPct val="150000"/>
              </a:lnSpc>
              <a:buSzPct val="120000"/>
            </a:pPr>
            <a:endParaRPr lang="es-ES" dirty="0">
              <a:solidFill>
                <a:srgbClr val="5F5F5F"/>
              </a:solidFill>
            </a:endParaRPr>
          </a:p>
          <a:p>
            <a:pPr marL="731837" lvl="1">
              <a:lnSpc>
                <a:spcPct val="150000"/>
              </a:lnSpc>
              <a:buSzPct val="120000"/>
            </a:pPr>
            <a:endParaRPr lang="es-ES" dirty="0" smtClean="0">
              <a:solidFill>
                <a:srgbClr val="5F5F5F"/>
              </a:solidFill>
            </a:endParaRPr>
          </a:p>
          <a:p>
            <a:pPr marL="1074737" lvl="1" indent="-342900">
              <a:lnSpc>
                <a:spcPct val="150000"/>
              </a:lnSpc>
              <a:buSzPct val="120000"/>
              <a:buAutoNum type="arabicPeriod"/>
            </a:pPr>
            <a:endParaRPr lang="es-ES" dirty="0" smtClean="0">
              <a:solidFill>
                <a:srgbClr val="5F5F5F"/>
              </a:solidFill>
            </a:endParaRPr>
          </a:p>
          <a:p>
            <a:pPr marL="1447800" lvl="2" indent="-258763">
              <a:buSzPct val="120000"/>
              <a:buFont typeface="Wingdings" pitchFamily="2" charset="2"/>
              <a:buChar char="Ø"/>
            </a:pPr>
            <a:endParaRPr lang="es-ES" dirty="0">
              <a:solidFill>
                <a:srgbClr val="5F5F5F"/>
              </a:solidFill>
            </a:endParaRPr>
          </a:p>
          <a:p>
            <a:pPr marL="990600" lvl="1" indent="-258763">
              <a:lnSpc>
                <a:spcPct val="150000"/>
              </a:lnSpc>
              <a:buSzPct val="120000"/>
              <a:buFont typeface="Wingdings" pitchFamily="2" charset="2"/>
              <a:buChar char="Ø"/>
            </a:pPr>
            <a:endParaRPr lang="es-ES" dirty="0" smtClean="0">
              <a:solidFill>
                <a:srgbClr val="5F5F5F"/>
              </a:solidFill>
            </a:endParaRPr>
          </a:p>
          <a:p>
            <a:pPr marL="731837" lvl="2">
              <a:buSzPct val="120000"/>
            </a:pPr>
            <a:endParaRPr lang="es-ES" sz="1400" dirty="0" smtClean="0">
              <a:solidFill>
                <a:srgbClr val="5F5F5F"/>
              </a:solidFill>
            </a:endParaRPr>
          </a:p>
          <a:p>
            <a:pPr marL="1531937" lvl="2" indent="-342900">
              <a:buSzPct val="120000"/>
            </a:pPr>
            <a:endParaRPr lang="es-ES" sz="1400" dirty="0" smtClean="0">
              <a:solidFill>
                <a:srgbClr val="5F5F5F"/>
              </a:solidFill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-108520" y="1781586"/>
            <a:ext cx="3504432" cy="5627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31837" lvl="1">
              <a:lnSpc>
                <a:spcPct val="150000"/>
              </a:lnSpc>
              <a:buSzPct val="120000"/>
            </a:pPr>
            <a:r>
              <a:rPr lang="es-ES" dirty="0" smtClean="0">
                <a:solidFill>
                  <a:srgbClr val="5F5F5F"/>
                </a:solidFill>
              </a:rPr>
              <a:t>Economía Inteligente</a:t>
            </a:r>
            <a:endParaRPr lang="es-ES" dirty="0">
              <a:solidFill>
                <a:srgbClr val="5F5F5F"/>
              </a:solidFill>
            </a:endParaRPr>
          </a:p>
          <a:p>
            <a:pPr marL="731837" lvl="1">
              <a:lnSpc>
                <a:spcPct val="150000"/>
              </a:lnSpc>
              <a:buSzPct val="120000"/>
            </a:pPr>
            <a:endParaRPr lang="es-ES" dirty="0" smtClean="0">
              <a:solidFill>
                <a:srgbClr val="5F5F5F"/>
              </a:solidFill>
            </a:endParaRPr>
          </a:p>
          <a:p>
            <a:pPr marL="1074737" lvl="1" indent="-342900">
              <a:lnSpc>
                <a:spcPct val="150000"/>
              </a:lnSpc>
              <a:buSzPct val="120000"/>
              <a:buAutoNum type="arabicPeriod"/>
            </a:pPr>
            <a:endParaRPr lang="es-ES" dirty="0" smtClean="0">
              <a:solidFill>
                <a:srgbClr val="5F5F5F"/>
              </a:solidFill>
            </a:endParaRPr>
          </a:p>
          <a:p>
            <a:pPr marL="1447800" lvl="2" indent="-258763">
              <a:buSzPct val="120000"/>
              <a:buFont typeface="Wingdings" pitchFamily="2" charset="2"/>
              <a:buChar char="Ø"/>
            </a:pPr>
            <a:endParaRPr lang="es-ES" dirty="0">
              <a:solidFill>
                <a:srgbClr val="5F5F5F"/>
              </a:solidFill>
            </a:endParaRPr>
          </a:p>
          <a:p>
            <a:pPr marL="990600" lvl="1" indent="-258763">
              <a:lnSpc>
                <a:spcPct val="150000"/>
              </a:lnSpc>
              <a:buSzPct val="120000"/>
              <a:buFont typeface="Wingdings" pitchFamily="2" charset="2"/>
              <a:buChar char="Ø"/>
            </a:pPr>
            <a:endParaRPr lang="es-ES" dirty="0" smtClean="0">
              <a:solidFill>
                <a:srgbClr val="5F5F5F"/>
              </a:solidFill>
            </a:endParaRPr>
          </a:p>
          <a:p>
            <a:pPr marL="731837" lvl="2">
              <a:buSzPct val="120000"/>
            </a:pPr>
            <a:endParaRPr lang="es-ES" sz="1400" dirty="0" smtClean="0">
              <a:solidFill>
                <a:srgbClr val="5F5F5F"/>
              </a:solidFill>
            </a:endParaRPr>
          </a:p>
          <a:p>
            <a:pPr marL="1531937" lvl="2" indent="-342900">
              <a:buSzPct val="120000"/>
            </a:pPr>
            <a:endParaRPr lang="es-ES" sz="1400" dirty="0" smtClean="0">
              <a:solidFill>
                <a:srgbClr val="5F5F5F"/>
              </a:solidFill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6557" y="3406751"/>
            <a:ext cx="708005" cy="531084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84368" y="1711278"/>
            <a:ext cx="703351" cy="703351"/>
          </a:xfrm>
          <a:prstGeom prst="rect">
            <a:avLst/>
          </a:prstGeom>
        </p:spPr>
      </p:pic>
      <p:sp>
        <p:nvSpPr>
          <p:cNvPr id="20" name="19 Abrir llave"/>
          <p:cNvSpPr/>
          <p:nvPr/>
        </p:nvSpPr>
        <p:spPr>
          <a:xfrm rot="16200000">
            <a:off x="4385067" y="1134658"/>
            <a:ext cx="466157" cy="793914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352" y="2564904"/>
            <a:ext cx="845643" cy="56273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792" y="5369014"/>
            <a:ext cx="2402495" cy="9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5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59122" y="1202581"/>
            <a:ext cx="7993063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200" b="1" dirty="0" smtClean="0">
                <a:solidFill>
                  <a:srgbClr val="336699"/>
                </a:solidFill>
                <a:latin typeface="Trebuchet MS" pitchFamily="34" charset="0"/>
              </a:rPr>
              <a:t>Estudio - Metodología</a:t>
            </a:r>
            <a:endParaRPr lang="es-ES" sz="2200" b="1" dirty="0">
              <a:solidFill>
                <a:srgbClr val="336699"/>
              </a:solidFill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es-ES" sz="2200" b="1" dirty="0">
              <a:solidFill>
                <a:srgbClr val="0385B8"/>
              </a:solidFill>
              <a:latin typeface="Trebuchet MS" pitchFamily="34" charset="0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385961" y="1988840"/>
            <a:ext cx="8506519" cy="1081088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00050">
              <a:lnSpc>
                <a:spcPct val="150000"/>
              </a:lnSpc>
              <a:buSzPct val="120000"/>
              <a:buFont typeface="+mj-lt"/>
              <a:buAutoNum type="romanUcPeriod"/>
            </a:pPr>
            <a:r>
              <a:rPr lang="es-ES" sz="2000" dirty="0">
                <a:solidFill>
                  <a:srgbClr val="5F5F5F"/>
                </a:solidFill>
              </a:rPr>
              <a:t>Identificación de zonas geográficas a estudiar</a:t>
            </a:r>
            <a:r>
              <a:rPr lang="es-ES" sz="2000" dirty="0" smtClean="0">
                <a:solidFill>
                  <a:srgbClr val="5F5F5F"/>
                </a:solidFill>
              </a:rPr>
              <a:t>.</a:t>
            </a:r>
          </a:p>
          <a:p>
            <a:pPr marL="457200" indent="-400050">
              <a:lnSpc>
                <a:spcPct val="150000"/>
              </a:lnSpc>
              <a:buSzPct val="120000"/>
              <a:buFont typeface="+mj-lt"/>
              <a:buAutoNum type="romanUcPeriod"/>
            </a:pPr>
            <a:r>
              <a:rPr lang="es-ES" sz="2000" dirty="0" smtClean="0">
                <a:solidFill>
                  <a:srgbClr val="5F5F5F"/>
                </a:solidFill>
              </a:rPr>
              <a:t>Identificación de interlocutores de relevancia.</a:t>
            </a:r>
            <a:endParaRPr lang="es-ES" sz="2000" dirty="0">
              <a:solidFill>
                <a:srgbClr val="5F5F5F"/>
              </a:solidFill>
            </a:endParaRPr>
          </a:p>
          <a:p>
            <a:pPr marL="457200" indent="-400050">
              <a:lnSpc>
                <a:spcPct val="150000"/>
              </a:lnSpc>
              <a:buSzPct val="120000"/>
              <a:buFont typeface="+mj-lt"/>
              <a:buAutoNum type="romanUcPeriod"/>
            </a:pPr>
            <a:r>
              <a:rPr lang="es-ES" sz="2000" dirty="0" smtClean="0">
                <a:solidFill>
                  <a:srgbClr val="5F5F5F"/>
                </a:solidFill>
              </a:rPr>
              <a:t>Identificación de necesidades:</a:t>
            </a:r>
            <a:endParaRPr lang="es-ES" sz="2000" dirty="0">
              <a:solidFill>
                <a:srgbClr val="5F5F5F"/>
              </a:solidFill>
            </a:endParaRPr>
          </a:p>
          <a:p>
            <a:pPr lvl="2" indent="-28575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5F5F5F"/>
                </a:solidFill>
              </a:rPr>
              <a:t>Trabajo de campo: Realización de entrevistas (34).</a:t>
            </a:r>
          </a:p>
          <a:p>
            <a:pPr lvl="2" indent="-28575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5F5F5F"/>
                </a:solidFill>
              </a:rPr>
              <a:t>Consulta de fuentes externas (web de ayuntamientos, …).</a:t>
            </a:r>
            <a:endParaRPr lang="es-ES" dirty="0">
              <a:solidFill>
                <a:srgbClr val="5F5F5F"/>
              </a:solidFill>
            </a:endParaRPr>
          </a:p>
          <a:p>
            <a:pPr marL="388937" indent="-400050">
              <a:lnSpc>
                <a:spcPct val="150000"/>
              </a:lnSpc>
              <a:buSzPct val="120000"/>
              <a:buFont typeface="+mj-lt"/>
              <a:buAutoNum type="romanUcPeriod"/>
            </a:pPr>
            <a:r>
              <a:rPr lang="es-ES" sz="2000" dirty="0" smtClean="0">
                <a:solidFill>
                  <a:srgbClr val="5F5F5F"/>
                </a:solidFill>
              </a:rPr>
              <a:t>Análisis de datos y elaboración de conclusiones (cualitativo)</a:t>
            </a:r>
          </a:p>
          <a:p>
            <a:pPr marL="388937" indent="-400050">
              <a:lnSpc>
                <a:spcPct val="150000"/>
              </a:lnSpc>
              <a:buSzPct val="120000"/>
              <a:buFont typeface="+mj-lt"/>
              <a:buAutoNum type="romanUcPeriod"/>
            </a:pPr>
            <a:r>
              <a:rPr lang="es-ES" sz="2000" dirty="0" smtClean="0">
                <a:solidFill>
                  <a:srgbClr val="5F5F5F"/>
                </a:solidFill>
              </a:rPr>
              <a:t>Definición de proyectos y soluciones tecnológicas.</a:t>
            </a:r>
          </a:p>
          <a:p>
            <a:pPr>
              <a:lnSpc>
                <a:spcPct val="150000"/>
              </a:lnSpc>
              <a:buSzPct val="120000"/>
            </a:pPr>
            <a:endParaRPr lang="es-ES" sz="2000" dirty="0">
              <a:solidFill>
                <a:srgbClr val="5F5F5F"/>
              </a:solidFill>
            </a:endParaRPr>
          </a:p>
          <a:p>
            <a:pPr>
              <a:lnSpc>
                <a:spcPct val="150000"/>
              </a:lnSpc>
              <a:buSzPct val="120000"/>
            </a:pPr>
            <a:r>
              <a:rPr lang="es-ES" sz="2000" dirty="0" smtClean="0">
                <a:solidFill>
                  <a:srgbClr val="5F5F5F"/>
                </a:solidFill>
              </a:rPr>
              <a:t>Principal limitación metodológica: temporal (3 meses)</a:t>
            </a:r>
            <a:endParaRPr lang="es-ES" sz="200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38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59122" y="1202581"/>
            <a:ext cx="7993063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200" b="1" dirty="0" smtClean="0">
                <a:solidFill>
                  <a:srgbClr val="336699"/>
                </a:solidFill>
                <a:latin typeface="Trebuchet MS" pitchFamily="34" charset="0"/>
              </a:rPr>
              <a:t>Estudio – Identificación Zonas Geográficas</a:t>
            </a:r>
            <a:endParaRPr lang="es-ES" sz="2200" b="1" dirty="0">
              <a:solidFill>
                <a:srgbClr val="336699"/>
              </a:solidFill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es-ES" sz="2200" b="1" dirty="0">
              <a:solidFill>
                <a:srgbClr val="0385B8"/>
              </a:solidFill>
              <a:latin typeface="Trebuchet MS" pitchFamily="34" charset="0"/>
            </a:endParaRPr>
          </a:p>
        </p:txBody>
      </p:sp>
      <p:pic>
        <p:nvPicPr>
          <p:cNvPr id="5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701502"/>
            <a:ext cx="6764652" cy="453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9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59122" y="1202581"/>
            <a:ext cx="7993063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200" b="1" dirty="0" smtClean="0">
                <a:solidFill>
                  <a:srgbClr val="336699"/>
                </a:solidFill>
                <a:latin typeface="Trebuchet MS" pitchFamily="34" charset="0"/>
              </a:rPr>
              <a:t>Estudio – Identificación Zonas Geográficas (y II)</a:t>
            </a:r>
            <a:endParaRPr lang="es-ES" sz="2200" b="1" dirty="0">
              <a:solidFill>
                <a:srgbClr val="336699"/>
              </a:solidFill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es-ES" sz="2200" b="1" dirty="0">
              <a:solidFill>
                <a:srgbClr val="0385B8"/>
              </a:solidFill>
              <a:latin typeface="Trebuchet MS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27485" y="1988840"/>
            <a:ext cx="8506519" cy="1081088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">
              <a:lnSpc>
                <a:spcPct val="150000"/>
              </a:lnSpc>
              <a:buSzPct val="120000"/>
            </a:pPr>
            <a:r>
              <a:rPr lang="es-ES" sz="2000" dirty="0" smtClean="0">
                <a:solidFill>
                  <a:srgbClr val="5F5F5F"/>
                </a:solidFill>
              </a:rPr>
              <a:t>Criterios de selección:</a:t>
            </a:r>
          </a:p>
          <a:p>
            <a:pPr marL="457200" indent="-400050">
              <a:lnSpc>
                <a:spcPct val="150000"/>
              </a:lnSpc>
              <a:buSzPct val="120000"/>
              <a:buFont typeface="Wingdings" panose="05000000000000000000" pitchFamily="2" charset="2"/>
              <a:buChar char="Ø"/>
            </a:pPr>
            <a:r>
              <a:rPr lang="es-ES" sz="2000" dirty="0" smtClean="0">
                <a:solidFill>
                  <a:srgbClr val="5F5F5F"/>
                </a:solidFill>
              </a:rPr>
              <a:t>Número de habitantes por municipio.</a:t>
            </a:r>
          </a:p>
          <a:p>
            <a:pPr marL="457200" indent="-400050">
              <a:lnSpc>
                <a:spcPct val="150000"/>
              </a:lnSpc>
              <a:buSzPct val="120000"/>
              <a:buFont typeface="Wingdings" panose="05000000000000000000" pitchFamily="2" charset="2"/>
              <a:buChar char="Ø"/>
            </a:pPr>
            <a:r>
              <a:rPr lang="es-ES" sz="2000" dirty="0" smtClean="0">
                <a:solidFill>
                  <a:srgbClr val="5F5F5F"/>
                </a:solidFill>
              </a:rPr>
              <a:t>Densidad de población por municipio.</a:t>
            </a:r>
          </a:p>
          <a:p>
            <a:pPr marL="457200" indent="-400050">
              <a:lnSpc>
                <a:spcPct val="150000"/>
              </a:lnSpc>
              <a:buSzPct val="120000"/>
              <a:buFont typeface="Wingdings" panose="05000000000000000000" pitchFamily="2" charset="2"/>
              <a:buChar char="Ø"/>
            </a:pPr>
            <a:r>
              <a:rPr lang="es-ES" sz="2000" dirty="0" smtClean="0">
                <a:solidFill>
                  <a:srgbClr val="5F5F5F"/>
                </a:solidFill>
              </a:rPr>
              <a:t>Pérdida de población en la última década.</a:t>
            </a:r>
          </a:p>
          <a:p>
            <a:pPr marL="457200" indent="-400050">
              <a:lnSpc>
                <a:spcPct val="150000"/>
              </a:lnSpc>
              <a:buSzPct val="120000"/>
              <a:buFont typeface="Wingdings" panose="05000000000000000000" pitchFamily="2" charset="2"/>
              <a:buChar char="Ø"/>
            </a:pPr>
            <a:r>
              <a:rPr lang="es-ES" sz="2000" dirty="0" smtClean="0">
                <a:solidFill>
                  <a:srgbClr val="5F5F5F"/>
                </a:solidFill>
              </a:rPr>
              <a:t>Número de habitantes por entidades.</a:t>
            </a:r>
          </a:p>
          <a:p>
            <a:pPr marL="457200" indent="-400050">
              <a:lnSpc>
                <a:spcPct val="150000"/>
              </a:lnSpc>
              <a:buSzPct val="120000"/>
              <a:buFont typeface="Wingdings" panose="05000000000000000000" pitchFamily="2" charset="2"/>
              <a:buChar char="Ø"/>
            </a:pPr>
            <a:r>
              <a:rPr lang="es-ES" sz="2000" dirty="0" smtClean="0">
                <a:solidFill>
                  <a:srgbClr val="5F5F5F"/>
                </a:solidFill>
              </a:rPr>
              <a:t>Número de entidades de población por municipio.</a:t>
            </a:r>
          </a:p>
          <a:p>
            <a:pPr marL="457200" lvl="0" indent="-400050">
              <a:lnSpc>
                <a:spcPct val="150000"/>
              </a:lnSpc>
              <a:buSzPct val="120000"/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rgbClr val="5F5F5F"/>
                </a:solidFill>
              </a:rPr>
              <a:t>Tipologías de entornos rurales según la Ley </a:t>
            </a:r>
            <a:r>
              <a:rPr lang="es-ES" sz="2000" dirty="0" smtClean="0">
                <a:solidFill>
                  <a:srgbClr val="5F5F5F"/>
                </a:solidFill>
              </a:rPr>
              <a:t>45/2007, </a:t>
            </a:r>
            <a:r>
              <a:rPr lang="es-ES" sz="2000" dirty="0">
                <a:solidFill>
                  <a:srgbClr val="5F5F5F"/>
                </a:solidFill>
              </a:rPr>
              <a:t>para el Desarrollo Sostenible del Medio Rural</a:t>
            </a:r>
            <a:r>
              <a:rPr lang="es-ES" sz="2000" dirty="0" smtClean="0">
                <a:solidFill>
                  <a:srgbClr val="5F5F5F"/>
                </a:solidFill>
              </a:rPr>
              <a:t>.</a:t>
            </a:r>
            <a:endParaRPr lang="es-ES" sz="200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02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14D6D5259CA2541A3C0F28DA9BCB731" ma:contentTypeVersion="0" ma:contentTypeDescription="Crear nuevo documento." ma:contentTypeScope="" ma:versionID="7ee3af54b2c3a46d582541cefeed9b2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bba8a198e9bb40c3eeca6d0bd41257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65EC07E-887E-4B6F-9116-431BAB10E7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7B37E73-DCE0-4189-9B4E-07AF4E4A9B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712BDB-C3F9-4F4B-B2DD-C2A847B1F9AE}">
  <ds:schemaRefs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24056</TotalTime>
  <Words>2024</Words>
  <Application>Microsoft Office PowerPoint</Application>
  <PresentationFormat>Presentación en pantalla (4:3)</PresentationFormat>
  <Paragraphs>491</Paragraphs>
  <Slides>22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Angsana New</vt:lpstr>
      <vt:lpstr>Arial</vt:lpstr>
      <vt:lpstr>Cambria</vt:lpstr>
      <vt:lpstr>Times New Roman</vt:lpstr>
      <vt:lpstr>Trebuchet MS</vt:lpstr>
      <vt:lpstr>Wingdings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0</dc:title>
  <dc:creator>Junta de Castilla y León</dc:creator>
  <cp:lastModifiedBy>Fernando Alonso Avezuela</cp:lastModifiedBy>
  <cp:revision>226</cp:revision>
  <cp:lastPrinted>2016-04-22T09:11:46Z</cp:lastPrinted>
  <dcterms:created xsi:type="dcterms:W3CDTF">2010-02-10T15:51:22Z</dcterms:created>
  <dcterms:modified xsi:type="dcterms:W3CDTF">2017-04-28T11:28:09Z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0x010100F14D6D5259CA2541A3C0F28DA9BCB731</vt:lpwstr>
  </property>
</Properties>
</file>